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8"/>
  </p:notesMasterIdLst>
  <p:handoutMasterIdLst>
    <p:handoutMasterId r:id="rId50"/>
  </p:handoutMasterIdLst>
  <p:sldIdLst>
    <p:sldId id="256" r:id="rId4"/>
    <p:sldId id="330" r:id="rId5"/>
    <p:sldId id="305" r:id="rId6"/>
    <p:sldId id="258" r:id="rId7"/>
    <p:sldId id="481" r:id="rId9"/>
    <p:sldId id="482" r:id="rId10"/>
    <p:sldId id="534" r:id="rId11"/>
    <p:sldId id="332" r:id="rId12"/>
    <p:sldId id="335" r:id="rId13"/>
    <p:sldId id="274" r:id="rId14"/>
    <p:sldId id="336" r:id="rId15"/>
    <p:sldId id="275" r:id="rId16"/>
    <p:sldId id="484" r:id="rId17"/>
    <p:sldId id="292" r:id="rId18"/>
    <p:sldId id="278" r:id="rId19"/>
    <p:sldId id="402" r:id="rId20"/>
    <p:sldId id="276" r:id="rId21"/>
    <p:sldId id="277" r:id="rId22"/>
    <p:sldId id="279" r:id="rId23"/>
    <p:sldId id="341" r:id="rId24"/>
    <p:sldId id="342" r:id="rId25"/>
    <p:sldId id="280" r:id="rId26"/>
    <p:sldId id="370" r:id="rId27"/>
    <p:sldId id="485" r:id="rId28"/>
    <p:sldId id="443" r:id="rId29"/>
    <p:sldId id="486" r:id="rId30"/>
    <p:sldId id="428" r:id="rId31"/>
    <p:sldId id="487" r:id="rId32"/>
    <p:sldId id="436" r:id="rId33"/>
    <p:sldId id="437" r:id="rId34"/>
    <p:sldId id="438" r:id="rId35"/>
    <p:sldId id="439" r:id="rId36"/>
    <p:sldId id="442" r:id="rId37"/>
    <p:sldId id="457" r:id="rId38"/>
    <p:sldId id="458" r:id="rId39"/>
    <p:sldId id="459" r:id="rId40"/>
    <p:sldId id="488" r:id="rId41"/>
    <p:sldId id="489" r:id="rId42"/>
    <p:sldId id="521" r:id="rId43"/>
    <p:sldId id="528" r:id="rId44"/>
    <p:sldId id="529" r:id="rId45"/>
    <p:sldId id="490" r:id="rId46"/>
    <p:sldId id="491" r:id="rId47"/>
    <p:sldId id="519" r:id="rId48"/>
    <p:sldId id="285" r:id="rId4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华文楷体" panose="02010600040101010101" charset="-122"/>
        <a:cs typeface="华文楷体" panose="0201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华文楷体" panose="02010600040101010101" charset="-122"/>
        <a:cs typeface="华文楷体" panose="0201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华文楷体" panose="02010600040101010101" charset="-122"/>
        <a:cs typeface="华文楷体" panose="0201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华文楷体" panose="02010600040101010101" charset="-122"/>
        <a:cs typeface="华文楷体" panose="0201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华文楷体" panose="02010600040101010101" charset="-122"/>
        <a:cs typeface="华文楷体" panose="0201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05540"/>
            <a:ext cx="9144000" cy="1001486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6629" y="1838552"/>
            <a:ext cx="7358743" cy="64339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800">
                <a:solidFill>
                  <a:srgbClr val="97979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09086-2304-4505-9512-70D99C45DD5B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图片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0" y="-16510"/>
            <a:ext cx="12218670" cy="68668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315" y="1452955"/>
            <a:ext cx="10526485" cy="4755339"/>
          </a:xfrm>
        </p:spPr>
        <p:txBody>
          <a:bodyPr anchor="t" anchorCtr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495" y="6414135"/>
            <a:ext cx="3287395" cy="336550"/>
          </a:xfrm>
        </p:spPr>
        <p:txBody>
          <a:bodyPr/>
          <a:lstStyle>
            <a:lvl1pPr>
              <a:defRPr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fld id="{53BFFA02-C9A3-46F9-ABBC-4A2884EEE3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09086-2304-4505-9512-70D99C45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png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38200" y="365125"/>
            <a:ext cx="10515600" cy="9182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838200" y="1395663"/>
            <a:ext cx="10515600" cy="4781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fld id="{CC009086-2304-4505-9512-70D99C45DD5B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2700" y="-8255"/>
            <a:ext cx="12202160" cy="68922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华文楷体" panose="02010600040101010101" charset="-122"/>
          <a:ea typeface="华文楷体" panose="02010600040101010101" charset="-122"/>
          <a:cs typeface="华文楷体" panose="02010600040101010101" charset="-122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£"/>
        <a:defRPr sz="2400" kern="1200">
          <a:solidFill>
            <a:schemeClr val="accent1"/>
          </a:solidFill>
          <a:latin typeface="华文楷体" panose="02010600040101010101" charset="-122"/>
          <a:ea typeface="华文楷体" panose="02010600040101010101" charset="-122"/>
          <a:cs typeface="华文楷体" panose="02010600040101010101" charset="-122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华文楷体" panose="02010600040101010101" charset="-122"/>
          <a:ea typeface="华文楷体" panose="02010600040101010101" charset="-122"/>
          <a:cs typeface="华文楷体" panose="02010600040101010101" charset="-122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charset="-122"/>
          <a:ea typeface="华文楷体" panose="02010600040101010101" charset="-122"/>
          <a:cs typeface="华文楷体" panose="02010600040101010101" charset="-122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charset="-122"/>
          <a:ea typeface="华文楷体" panose="02010600040101010101" charset="-122"/>
          <a:cs typeface="华文楷体" panose="02010600040101010101" charset="-122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charset="-122"/>
          <a:ea typeface="华文楷体" panose="02010600040101010101" charset="-122"/>
          <a:cs typeface="华文楷体" panose="0201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华文楷体" panose="02010600040101010101" charset="-122"/>
                <a:cs typeface="华文楷体" panose="02010600040101010101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华文楷体" panose="02010600040101010101" charset="-122"/>
          <a:cs typeface="华文楷体" panose="0201060004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华文楷体" panose="02010600040101010101" charset="-122"/>
          <a:cs typeface="华文楷体" panose="0201060004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华文楷体" panose="02010600040101010101" charset="-122"/>
          <a:cs typeface="华文楷体" panose="0201060004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华文楷体" panose="02010600040101010101" charset="-122"/>
          <a:cs typeface="华文楷体" panose="0201060004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华文楷体" panose="02010600040101010101" charset="-122"/>
          <a:cs typeface="华文楷体" panose="0201060004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华文楷体" panose="02010600040101010101" charset="-122"/>
          <a:cs typeface="华文楷体" panose="0201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tags" Target="../tags/tag10.xml"/><Relationship Id="rId2" Type="http://schemas.openxmlformats.org/officeDocument/2006/relationships/image" Target="../media/image16.png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231" name="图片 16" descr="绿盾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947738"/>
            <a:ext cx="1439862" cy="150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13"/>
          <p:cNvSpPr txBox="1"/>
          <p:nvPr/>
        </p:nvSpPr>
        <p:spPr>
          <a:xfrm>
            <a:off x="2639695" y="2997200"/>
            <a:ext cx="7120255" cy="8229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Linux</a:t>
            </a:r>
            <a:r>
              <a:rPr lang="zh-CN" altLang="en-US" sz="48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</a:t>
            </a:r>
            <a:r>
              <a:rPr lang="en-US" altLang="zh-CN" sz="48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MAC</a:t>
            </a:r>
            <a:r>
              <a:rPr lang="zh-CN" altLang="en-US" sz="48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部署</a:t>
            </a:r>
            <a:endParaRPr lang="zh-CN" altLang="en-US" sz="4800" b="1" dirty="0">
              <a:ln w="3175">
                <a:solidFill>
                  <a:srgbClr val="31A5D7"/>
                </a:solidFill>
              </a:ln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230" name="文本框 1"/>
          <p:cNvSpPr txBox="1">
            <a:spLocks noChangeArrowheads="1"/>
          </p:cNvSpPr>
          <p:nvPr/>
        </p:nvSpPr>
        <p:spPr bwMode="auto">
          <a:xfrm>
            <a:off x="5306060" y="4716780"/>
            <a:ext cx="246062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厦门天锐科技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320" y="14605"/>
            <a:ext cx="8747760" cy="918210"/>
          </a:xfrm>
        </p:spPr>
        <p:txBody>
          <a:bodyPr/>
          <a:p>
            <a:pPr algn="l"/>
            <a:r>
              <a:rPr lang="en-US" altLang="zh-CN">
                <a:solidFill>
                  <a:schemeClr val="bg1"/>
                </a:solidFill>
                <a:effectLst/>
                <a:latin typeface="华文楷体" panose="02010600040101010101" charset="-122"/>
                <a:ea typeface="华文楷体" panose="02010600040101010101" charset="-122"/>
                <a:sym typeface="+mn-ea"/>
              </a:rPr>
              <a:t>1 </a:t>
            </a:r>
            <a:r>
              <a:rPr lang="zh-CN" altLang="en-US">
                <a:solidFill>
                  <a:schemeClr val="bg1"/>
                </a:solidFill>
                <a:effectLst/>
                <a:latin typeface="华文楷体" panose="02010600040101010101" charset="-122"/>
                <a:ea typeface="华文楷体" panose="02010600040101010101" charset="-122"/>
                <a:sym typeface="+mn-ea"/>
              </a:rPr>
              <a:t>需求调研</a:t>
            </a:r>
            <a:endParaRPr lang="zh-CN" altLang="en-US" dirty="0">
              <a:solidFill>
                <a:schemeClr val="bg1"/>
              </a:solidFill>
              <a:effectLst/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3" name="三十二角星 12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8" name="内容占位符 2"/>
          <p:cNvSpPr>
            <a:spLocks noGrp="1"/>
          </p:cNvSpPr>
          <p:nvPr/>
        </p:nvSpPr>
        <p:spPr>
          <a:xfrm>
            <a:off x="131445" y="1421765"/>
            <a:ext cx="7686675" cy="194119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部署准备：确定客户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版本，内核版本，以及操作系统是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32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位还是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64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位。通过在终端输入</a:t>
            </a:r>
            <a:r>
              <a:rPr lang="zh-CN" altLang="en-US" sz="2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en-US" altLang="zh-CN" sz="2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uname -a</a:t>
            </a:r>
            <a:r>
              <a:rPr lang="zh-CN" altLang="en-US" sz="2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命令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可以得到下图信息，其中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Ubuntu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和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3.5.0-23-generic,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就是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版本和对应内核版本，如果有出现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X86_64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那就是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64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位，没有就是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32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位，所以下图就是</a:t>
            </a:r>
            <a:r>
              <a:rPr lang="en-US" altLang="zh-CN" sz="2000">
                <a:latin typeface="华文楷体" panose="02010600040101010101" charset="-122"/>
                <a:ea typeface="华文楷体" panose="02010600040101010101" charset="-122"/>
              </a:rPr>
              <a:t>32</a:t>
            </a:r>
            <a:r>
              <a:rPr lang="zh-CN" altLang="en-US" sz="2000">
                <a:latin typeface="华文楷体" panose="02010600040101010101" charset="-122"/>
                <a:ea typeface="华文楷体" panose="02010600040101010101" charset="-122"/>
              </a:rPr>
              <a:t>位系统。</a:t>
            </a:r>
            <a:r>
              <a:rPr lang="zh-CN" altLang="en-US" sz="2000">
                <a:sym typeface="+mn-ea"/>
              </a:rPr>
              <a:t>根据上面信息</a:t>
            </a:r>
            <a:r>
              <a:rPr lang="en-US" sz="2000">
                <a:sym typeface="+mn-ea"/>
              </a:rPr>
              <a:t>,</a:t>
            </a:r>
            <a:r>
              <a:rPr lang="zh-CN" altLang="en-US" sz="2000">
                <a:sym typeface="+mn-ea"/>
              </a:rPr>
              <a:t>打开</a:t>
            </a:r>
            <a:r>
              <a:rPr lang="en-US" altLang="zh-CN" sz="2000">
                <a:sym typeface="+mn-ea"/>
              </a:rPr>
              <a:t>kmod</a:t>
            </a:r>
            <a:r>
              <a:rPr lang="zh-CN" altLang="en-US" sz="2000">
                <a:sym typeface="+mn-ea"/>
              </a:rPr>
              <a:t>文件夹查看有上面</a:t>
            </a:r>
            <a:r>
              <a:rPr lang="en-US" altLang="zh-CN" sz="2000">
                <a:sym typeface="+mn-ea"/>
              </a:rPr>
              <a:t>3.5.0-23-generic</a:t>
            </a:r>
            <a:r>
              <a:rPr lang="zh-CN" altLang="en-US" sz="2000">
                <a:sym typeface="+mn-ea"/>
              </a:rPr>
              <a:t>内核版本</a:t>
            </a:r>
            <a:r>
              <a:rPr lang="en-US" altLang="zh-CN" sz="2000">
                <a:sym typeface="+mn-ea"/>
              </a:rPr>
              <a:t>*.ko </a:t>
            </a:r>
            <a:r>
              <a:rPr lang="zh-CN" altLang="en-US" sz="2000">
                <a:sym typeface="+mn-ea"/>
              </a:rPr>
              <a:t>文件，没有的话找开发编译这个版本的</a:t>
            </a:r>
            <a:r>
              <a:rPr lang="en-US" altLang="zh-CN" sz="2000">
                <a:sym typeface="+mn-ea"/>
              </a:rPr>
              <a:t>ko</a:t>
            </a:r>
            <a:r>
              <a:rPr lang="zh-CN" altLang="en-US" sz="2000">
                <a:sym typeface="+mn-ea"/>
              </a:rPr>
              <a:t>文件。</a:t>
            </a:r>
            <a:endParaRPr lang="zh-CN" altLang="en-US" sz="20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endParaRPr lang="zh-CN" altLang="en-US" sz="2000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445" y="3651250"/>
            <a:ext cx="9795510" cy="75565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924800" y="982345"/>
            <a:ext cx="41910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需求调研中注意事项：</a:t>
            </a:r>
            <a:endParaRPr lang="zh-CN" altLang="en-US" b="1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1.</a:t>
            </a:r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调研时候需要确定客户具体有哪些版本</a:t>
            </a:r>
            <a:r>
              <a:rPr lang="en-US" altLang="zh-CN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linux</a:t>
            </a:r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，内核版本，以及操作系统是</a:t>
            </a:r>
            <a:r>
              <a:rPr lang="en-US" altLang="zh-CN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32</a:t>
            </a:r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位还是</a:t>
            </a:r>
            <a:r>
              <a:rPr lang="en-US" altLang="zh-CN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64</a:t>
            </a:r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位</a:t>
            </a:r>
            <a:endParaRPr lang="zh-CN" altLang="en-US" b="1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r>
              <a:rPr lang="en-US" altLang="zh-CN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2.</a:t>
            </a:r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需要对哪些文件和进程加密；如果客户</a:t>
            </a:r>
            <a:r>
              <a:rPr lang="en-US" altLang="zh-CN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linux</a:t>
            </a:r>
            <a:r>
              <a:rPr lang="zh-CN" altLang="en-US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内核版本太多，跟客户沟通控制到三个版本以内，便于后期维护；确定安装方式，分离线安装和在线安装。</a:t>
            </a:r>
            <a:endParaRPr lang="zh-CN" altLang="en-US" b="1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1798320" y="14605"/>
            <a:ext cx="8747760" cy="918210"/>
          </a:xfrm>
        </p:spPr>
        <p:txBody>
          <a:bodyPr/>
          <a:p>
            <a:pPr algn="l"/>
            <a:r>
              <a:rPr lang="en-US" altLang="zh-CN">
                <a:solidFill>
                  <a:schemeClr val="bg1"/>
                </a:solidFill>
                <a:effectLst/>
                <a:latin typeface="华文楷体" panose="02010600040101010101" charset="-122"/>
                <a:ea typeface="华文楷体" panose="02010600040101010101" charset="-122"/>
                <a:sym typeface="+mn-ea"/>
              </a:rPr>
              <a:t>2 </a:t>
            </a:r>
            <a:r>
              <a:rPr lang="zh-CN" altLang="en-US">
                <a:solidFill>
                  <a:schemeClr val="bg1"/>
                </a:solidFill>
                <a:effectLst/>
                <a:latin typeface="华文楷体" panose="02010600040101010101" charset="-122"/>
                <a:ea typeface="华文楷体" panose="02010600040101010101" charset="-122"/>
                <a:sym typeface="+mn-ea"/>
              </a:rPr>
              <a:t>定制打包</a:t>
            </a:r>
            <a:endParaRPr lang="zh-CN" altLang="en-US" dirty="0">
              <a:solidFill>
                <a:schemeClr val="bg1"/>
              </a:solidFill>
              <a:effectLst/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3" name="三十二角星 2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28675" y="1453515"/>
            <a:ext cx="10526395" cy="870585"/>
          </a:xfrm>
        </p:spPr>
        <p:txBody>
          <a:bodyPr>
            <a:normAutofit lnSpcReduction="10000"/>
          </a:bodyPr>
          <a:p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根据需求的打包文件，打开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kmod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确定对应内核版本的内核模块文件。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zh-CN" altLang="en-US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可根据</a:t>
            </a:r>
            <a:r>
              <a:rPr lang="en-US" altLang="zh-CN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kmod</a:t>
            </a:r>
            <a:r>
              <a:rPr lang="zh-CN" altLang="en-US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目录确定支持哪些内核</a:t>
            </a:r>
            <a:endParaRPr lang="zh-CN" altLang="en-US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9975" y="2550795"/>
            <a:ext cx="9706610" cy="3246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320" y="14605"/>
            <a:ext cx="7604760" cy="918210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3 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新建</a:t>
            </a:r>
            <a:r>
              <a:rPr lang="en-US" altLang="zh-CN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linux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操作员类型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" y="218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en-US" altLang="zh-CN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832485" y="1085215"/>
            <a:ext cx="10526395" cy="655955"/>
          </a:xfrm>
        </p:spPr>
        <p:txBody>
          <a:bodyPr>
            <a:noAutofit/>
          </a:bodyPr>
          <a:p>
            <a:r>
              <a:rPr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新建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操作员类型，导入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策略受控包，设置新终端接入操作员类型为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，也可后面手动改对应的操作员类型。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9340" y="1913255"/>
            <a:ext cx="8891905" cy="3772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13560" y="-635"/>
            <a:ext cx="10515600" cy="918243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修改配置文件</a:t>
            </a:r>
            <a:endParaRPr lang="zh-CN" altLang="en-US">
              <a:solidFill>
                <a:schemeClr val="bg1"/>
              </a:solidFill>
              <a:effectLst/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832485" y="948055"/>
            <a:ext cx="10526395" cy="655955"/>
          </a:xfrm>
        </p:spPr>
        <p:txBody>
          <a:bodyPr>
            <a:noAutofit/>
          </a:bodyPr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查看服务器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\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Tipray\LeaderEIS\服务器\数据采集服务器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\ldDataServer.ini 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文件</a:t>
            </a:r>
            <a:r>
              <a:rPr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，记事本打开尾部增加2条命令，才能启用生成策略配置</a:t>
            </a:r>
            <a:endParaRPr sz="200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sz="20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[SettingsLinuxMac]</a:t>
            </a:r>
            <a:endParaRPr sz="20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sz="20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CanCreateTactics=1  </a:t>
            </a:r>
            <a:r>
              <a:rPr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</a:t>
            </a:r>
            <a:endParaRPr sz="200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485" y="2334895"/>
            <a:ext cx="6552565" cy="408241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605" y="2453005"/>
            <a:ext cx="3342640" cy="19526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13560" y="29845"/>
            <a:ext cx="10515600" cy="918243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4 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安装终端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7" name="三十二角星 6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504100" y="1051635"/>
            <a:ext cx="10526485" cy="4755339"/>
          </a:xfrm>
        </p:spPr>
        <p:txBody>
          <a:bodyPr/>
          <a:p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根据客户需求，我们提供两种安装方案，一是在线模式，一种离线模式，这两种安装方式和策略配置是有区别。下面分别根据两种模式进行讲解安装和配置文件配置。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1" name="内容占位符 2"/>
          <p:cNvSpPr>
            <a:spLocks noGrp="1"/>
          </p:cNvSpPr>
          <p:nvPr/>
        </p:nvSpPr>
        <p:spPr>
          <a:xfrm>
            <a:off x="414020" y="2094230"/>
            <a:ext cx="11591925" cy="42075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绿盾终端命令：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客户端安装（sudo ./install.sh）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	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查看系统是否已加载（lsmod | grep trld）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	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查看是否加密（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file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新版本整合命令行入口：TRLD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查看终端状态、版本、机器码（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TRLD --status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）或（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TRLD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设置服务器地址（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TRLD --connect [ip] [port]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）		手动登录用户（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TRLD --login [name]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登出用户（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TRLD --logout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）				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导入策略文件（ TRLD --import-tip [file]）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更新策略（ TRLD --update-policy）			设置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日志等级（ TRLD --log --level [0-2]）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重启终端服务（ TRLD --restart）	卸载终端（TRLD --uninstall）	终端升级（ TRLD --update [file.lwc]）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批量加解密（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TRLD --encrypt | TRLD --decrypt 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）</a:t>
            </a:r>
            <a:endParaRPr lang="zh-CN" altLang="en-US" sz="2000" b="1" dirty="0" smtClean="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320" y="14605"/>
            <a:ext cx="10515600" cy="918243"/>
          </a:xfrm>
        </p:spPr>
        <p:txBody>
          <a:bodyPr/>
          <a:p>
            <a:r>
              <a:rPr 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4.1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安装</a:t>
            </a:r>
            <a:r>
              <a:rPr lang="en-US" altLang="zh-CN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在线终端</a:t>
            </a:r>
            <a:endParaRPr lang="zh-CN" altLang="en-US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832485" y="1042035"/>
            <a:ext cx="10526395" cy="1158875"/>
          </a:xfrm>
        </p:spPr>
        <p:txBody>
          <a:bodyPr>
            <a:normAutofit/>
          </a:bodyPr>
          <a:p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将安装包拷贝到终端</a:t>
            </a:r>
            <a:r>
              <a:rPr lang="zh-CN" altLang="en-US" sz="1800">
                <a:latin typeface="华文楷体" panose="02010600040101010101" charset="-122"/>
                <a:ea typeface="华文楷体" panose="02010600040101010101" charset="-122"/>
              </a:rPr>
              <a:t>（存放地方没有要求）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。执行安装命令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sudo sh install.sh</a:t>
            </a:r>
            <a:endParaRPr lang="en-US" altLang="zh-CN"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en-US" altLang="zh-CN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25" y="1760220"/>
            <a:ext cx="6914515" cy="41903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11655" y="3810"/>
            <a:ext cx="10515600" cy="918243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配置</a:t>
            </a:r>
            <a:r>
              <a:rPr lang="en-US" altLang="zh-CN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ip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和端口号</a:t>
            </a:r>
            <a:endParaRPr lang="zh-CN" altLang="en-US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57225" y="1270635"/>
            <a:ext cx="437451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在终端使用</a:t>
            </a:r>
            <a:r>
              <a:rPr lang="en-US" alt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TRLD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可以看到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ip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和端口，我们需要配置到客户绿盾服务器和对应端口，使用</a:t>
            </a:r>
            <a:r>
              <a:rPr lang="en-US" alt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TRLD -connect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ip 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端口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effectLst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配置好，用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effectLst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TRLD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effectLst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可以看到当前是用户状态。</a:t>
            </a:r>
            <a:endParaRPr lang="zh-CN" altLang="en-US" sz="2400">
              <a:solidFill>
                <a:schemeClr val="tx1">
                  <a:lumMod val="50000"/>
                </a:schemeClr>
              </a:solidFill>
              <a:effectLst/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250180" y="1270635"/>
            <a:ext cx="609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37360" y="45085"/>
            <a:ext cx="10515600" cy="918243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4.2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安装</a:t>
            </a:r>
            <a:r>
              <a:rPr lang="en-US" altLang="zh-CN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离线终端</a:t>
            </a:r>
            <a:endParaRPr lang="zh-CN" altLang="en-US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2485" y="1316355"/>
            <a:ext cx="10526395" cy="1160145"/>
          </a:xfrm>
        </p:spPr>
        <p:txBody>
          <a:bodyPr/>
          <a:p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安装完成之后，会生成一个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mcode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值或者安装完成之后，输入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TRLD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，如图获取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mcode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值；将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mcode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记录下来，然后打开绿盾控制台，选择新建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603875" y="2355850"/>
            <a:ext cx="5611495" cy="37007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39420" y="2355850"/>
            <a:ext cx="5016500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1813560" y="167640"/>
            <a:ext cx="3383280" cy="6400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600" b="1">
                <a:solidFill>
                  <a:schemeClr val="bg1"/>
                </a:solidFill>
                <a:effectLst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添加终端操作员</a:t>
            </a:r>
            <a:endParaRPr lang="zh-CN" altLang="en-US" sz="3600" b="1">
              <a:solidFill>
                <a:schemeClr val="bg1"/>
              </a:solidFill>
              <a:effectLst/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829310" y="1102995"/>
            <a:ext cx="10526395" cy="1465580"/>
          </a:xfrm>
        </p:spPr>
        <p:txBody>
          <a:bodyPr>
            <a:normAutofit fontScale="90000" lnSpcReduction="20000"/>
          </a:bodyPr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添加完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终端之后，需要新建一个用户用于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终端的登录可以选择手动登录，也可以选择自动登录，这边以自动登录为例。在规则中心，新建一个专门的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终端类型，然后新建一个用户，绑定刚才创建的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终端自动登录。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2055" y="2503805"/>
            <a:ext cx="7202805" cy="38055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标题 1"/>
          <p:cNvSpPr>
            <a:spLocks noGrp="1"/>
          </p:cNvSpPr>
          <p:nvPr/>
        </p:nvSpPr>
        <p:spPr>
          <a:xfrm>
            <a:off x="1818640" y="34925"/>
            <a:ext cx="10515600" cy="9182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生成策略和导入策略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843280" y="1102995"/>
            <a:ext cx="10526395" cy="1798955"/>
          </a:xfrm>
        </p:spPr>
        <p:txBody>
          <a:bodyPr/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绑定用户之后，生成策略文件，然后将策略文件拷贝到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指定目录下，执行</a:t>
            </a:r>
            <a:r>
              <a:rPr lang="zh-CN" altLang="en-US" dirty="0" smtClean="0">
                <a:sym typeface="+mn-ea"/>
              </a:rPr>
              <a:t>TRLD --import-tip [文件名]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 导入策略文件，将策略文件导入更新到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终端。完成之后重启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系统，也可以重启服务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TRLD --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restart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。</a:t>
            </a:r>
            <a:endPara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pic>
        <p:nvPicPr>
          <p:cNvPr id="40962" name="图片 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" y="2767330"/>
            <a:ext cx="5629275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495" y="2767330"/>
            <a:ext cx="5419090" cy="4476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900" y="3596640"/>
            <a:ext cx="5034280" cy="15519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矩形 15"/>
          <p:cNvSpPr/>
          <p:nvPr/>
        </p:nvSpPr>
        <p:spPr>
          <a:xfrm>
            <a:off x="6849745" y="1823085"/>
            <a:ext cx="3338830" cy="960120"/>
          </a:xfrm>
          <a:custGeom>
            <a:avLst/>
            <a:gdLst/>
            <a:ahLst/>
            <a:cxnLst>
              <a:cxn ang="0">
                <a:pos x="25288" y="0"/>
              </a:cxn>
              <a:cxn ang="0">
                <a:pos x="2441575" y="0"/>
              </a:cxn>
              <a:cxn ang="0">
                <a:pos x="2441575" y="457200"/>
              </a:cxn>
              <a:cxn ang="0">
                <a:pos x="0" y="379255"/>
              </a:cxn>
              <a:cxn ang="0">
                <a:pos x="25288" y="0"/>
              </a:cxn>
            </a:cxnLst>
            <a:pathLst>
              <a:path w="3783604" h="689605">
                <a:moveTo>
                  <a:pt x="39188" y="0"/>
                </a:moveTo>
                <a:lnTo>
                  <a:pt x="3783604" y="0"/>
                </a:lnTo>
                <a:lnTo>
                  <a:pt x="3783604" y="689605"/>
                </a:lnTo>
                <a:lnTo>
                  <a:pt x="0" y="572039"/>
                </a:lnTo>
                <a:lnTo>
                  <a:pt x="39188" y="0"/>
                </a:lnTo>
                <a:close/>
              </a:path>
            </a:pathLst>
          </a:custGeom>
          <a:gradFill rotWithShape="0">
            <a:gsLst>
              <a:gs pos="0">
                <a:srgbClr val="000000"/>
              </a:gs>
              <a:gs pos="100000">
                <a:srgbClr val="000000">
                  <a:alpha val="9000"/>
                </a:srgbClr>
              </a:gs>
            </a:gsLst>
            <a:lin ang="5400000"/>
            <a:tileRect/>
          </a:gradFill>
          <a:ln w="9525">
            <a:noFill/>
          </a:ln>
        </p:spPr>
        <p:txBody>
          <a:bodyPr/>
          <a:p>
            <a:endParaRPr lang="zh-CN" altLang="en-US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194" name="矩形 15"/>
          <p:cNvSpPr/>
          <p:nvPr/>
        </p:nvSpPr>
        <p:spPr>
          <a:xfrm>
            <a:off x="5784850" y="2947035"/>
            <a:ext cx="3338830" cy="962025"/>
          </a:xfrm>
          <a:custGeom>
            <a:avLst/>
            <a:gdLst/>
            <a:ahLst/>
            <a:cxnLst>
              <a:cxn ang="0">
                <a:pos x="25288" y="0"/>
              </a:cxn>
              <a:cxn ang="0">
                <a:pos x="2441575" y="0"/>
              </a:cxn>
              <a:cxn ang="0">
                <a:pos x="2441575" y="458787"/>
              </a:cxn>
              <a:cxn ang="0">
                <a:pos x="0" y="380572"/>
              </a:cxn>
              <a:cxn ang="0">
                <a:pos x="25288" y="0"/>
              </a:cxn>
            </a:cxnLst>
            <a:pathLst>
              <a:path w="3783604" h="689605">
                <a:moveTo>
                  <a:pt x="39188" y="0"/>
                </a:moveTo>
                <a:lnTo>
                  <a:pt x="3783604" y="0"/>
                </a:lnTo>
                <a:lnTo>
                  <a:pt x="3783604" y="689605"/>
                </a:lnTo>
                <a:lnTo>
                  <a:pt x="0" y="572039"/>
                </a:lnTo>
                <a:lnTo>
                  <a:pt x="39188" y="0"/>
                </a:lnTo>
                <a:close/>
              </a:path>
            </a:pathLst>
          </a:custGeom>
          <a:gradFill rotWithShape="0">
            <a:gsLst>
              <a:gs pos="0">
                <a:srgbClr val="000000"/>
              </a:gs>
              <a:gs pos="100000">
                <a:srgbClr val="000000">
                  <a:alpha val="9000"/>
                </a:srgbClr>
              </a:gs>
            </a:gsLst>
            <a:lin ang="5400000"/>
            <a:tileRect/>
          </a:gradFill>
          <a:ln w="9525">
            <a:noFill/>
          </a:ln>
        </p:spPr>
        <p:txBody>
          <a:bodyPr/>
          <a:p>
            <a:endParaRPr lang="zh-CN" altLang="en-US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195" name="矩形 15"/>
          <p:cNvSpPr/>
          <p:nvPr/>
        </p:nvSpPr>
        <p:spPr>
          <a:xfrm>
            <a:off x="4777740" y="3907155"/>
            <a:ext cx="3338830" cy="962025"/>
          </a:xfrm>
          <a:custGeom>
            <a:avLst/>
            <a:gdLst/>
            <a:ahLst/>
            <a:cxnLst>
              <a:cxn ang="0">
                <a:pos x="25288" y="0"/>
              </a:cxn>
              <a:cxn ang="0">
                <a:pos x="2441575" y="0"/>
              </a:cxn>
              <a:cxn ang="0">
                <a:pos x="2441575" y="458787"/>
              </a:cxn>
              <a:cxn ang="0">
                <a:pos x="0" y="380572"/>
              </a:cxn>
              <a:cxn ang="0">
                <a:pos x="25288" y="0"/>
              </a:cxn>
            </a:cxnLst>
            <a:pathLst>
              <a:path w="3783604" h="689605">
                <a:moveTo>
                  <a:pt x="39188" y="0"/>
                </a:moveTo>
                <a:lnTo>
                  <a:pt x="3783604" y="0"/>
                </a:lnTo>
                <a:lnTo>
                  <a:pt x="3783604" y="689605"/>
                </a:lnTo>
                <a:lnTo>
                  <a:pt x="0" y="572039"/>
                </a:lnTo>
                <a:lnTo>
                  <a:pt x="39188" y="0"/>
                </a:lnTo>
                <a:close/>
              </a:path>
            </a:pathLst>
          </a:custGeom>
          <a:gradFill rotWithShape="0">
            <a:gsLst>
              <a:gs pos="0">
                <a:srgbClr val="000000"/>
              </a:gs>
              <a:gs pos="100000">
                <a:srgbClr val="000000">
                  <a:alpha val="9000"/>
                </a:srgbClr>
              </a:gs>
            </a:gsLst>
            <a:lin ang="5400000"/>
            <a:tileRect/>
          </a:gradFill>
          <a:ln w="9525">
            <a:noFill/>
          </a:ln>
        </p:spPr>
        <p:txBody>
          <a:bodyPr/>
          <a:p>
            <a:endParaRPr lang="zh-CN" altLang="en-US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197" name="矩形 69"/>
          <p:cNvSpPr/>
          <p:nvPr/>
        </p:nvSpPr>
        <p:spPr>
          <a:xfrm>
            <a:off x="6575425" y="1823085"/>
            <a:ext cx="3887470" cy="960120"/>
          </a:xfrm>
          <a:prstGeom prst="rect">
            <a:avLst/>
          </a:prstGeom>
          <a:solidFill>
            <a:srgbClr val="0066CC"/>
          </a:solidFill>
          <a:ln w="25400" cap="flat" cmpd="sng">
            <a:solidFill>
              <a:srgbClr val="FCFCF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6195" rIns="68580" bIns="36195" anchor="ctr"/>
          <a:p>
            <a:pPr marL="0" marR="0" lvl="0" indent="0" defTabSz="914400" eaLnBrk="1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1" kern="0" noProof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微软雅黑" panose="020B0503020204020204" pitchFamily="34" charset="-122"/>
              </a:rPr>
              <a:t>关于</a:t>
            </a:r>
            <a:r>
              <a:rPr lang="zh-CN" altLang="en-US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绿盾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Linux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和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MAC</a:t>
            </a:r>
            <a:r>
              <a:rPr lang="zh-CN" altLang="en-US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平台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cxnSp>
        <p:nvCxnSpPr>
          <p:cNvPr id="8198" name="直接连接符 70"/>
          <p:cNvCxnSpPr/>
          <p:nvPr/>
        </p:nvCxnSpPr>
        <p:spPr>
          <a:xfrm>
            <a:off x="6078220" y="1823085"/>
            <a:ext cx="544830" cy="633730"/>
          </a:xfrm>
          <a:prstGeom prst="line">
            <a:avLst/>
          </a:prstGeom>
          <a:ln w="25400" cap="flat" cmpd="sng">
            <a:solidFill>
              <a:srgbClr val="B5C1DF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199" name="矩形 87"/>
          <p:cNvSpPr/>
          <p:nvPr/>
        </p:nvSpPr>
        <p:spPr>
          <a:xfrm>
            <a:off x="4777740" y="3909060"/>
            <a:ext cx="3338830" cy="960120"/>
          </a:xfrm>
          <a:prstGeom prst="rect">
            <a:avLst/>
          </a:prstGeom>
          <a:solidFill>
            <a:srgbClr val="0066CC"/>
          </a:solidFill>
          <a:ln w="25400" cap="flat" cmpd="sng">
            <a:solidFill>
              <a:srgbClr val="FCFCF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6195" rIns="68580" bIns="36195" anchor="ctr"/>
          <a:p>
            <a:pPr lvl="0"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天锐绿盾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MAC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平台部署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cxnSp>
        <p:nvCxnSpPr>
          <p:cNvPr id="8200" name="直接连接符 90"/>
          <p:cNvCxnSpPr/>
          <p:nvPr/>
        </p:nvCxnSpPr>
        <p:spPr>
          <a:xfrm>
            <a:off x="4497070" y="3562985"/>
            <a:ext cx="547370" cy="633730"/>
          </a:xfrm>
          <a:prstGeom prst="line">
            <a:avLst/>
          </a:prstGeom>
          <a:ln w="25400" cap="flat" cmpd="sng">
            <a:solidFill>
              <a:srgbClr val="B5C1DF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201" name="矩形 79"/>
          <p:cNvSpPr/>
          <p:nvPr/>
        </p:nvSpPr>
        <p:spPr>
          <a:xfrm>
            <a:off x="5784850" y="2884805"/>
            <a:ext cx="3978910" cy="960120"/>
          </a:xfrm>
          <a:prstGeom prst="rect">
            <a:avLst/>
          </a:prstGeom>
          <a:solidFill>
            <a:srgbClr val="0066CC"/>
          </a:solidFill>
          <a:ln w="25400" cap="flat" cmpd="sng">
            <a:solidFill>
              <a:srgbClr val="FCFCF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6195" rIns="68580" bIns="36195" anchor="ctr"/>
          <a:p>
            <a:pPr lvl="0"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天锐绿盾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Linux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平台部署</a:t>
            </a:r>
            <a:endParaRPr lang="zh-CN" altLang="en-US" sz="2400" b="1" kern="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Calibri" panose="020F0502020204030204" pitchFamily="34" charset="0"/>
            </a:endParaRPr>
          </a:p>
        </p:txBody>
      </p:sp>
      <p:cxnSp>
        <p:nvCxnSpPr>
          <p:cNvPr id="8202" name="直接连接符 80"/>
          <p:cNvCxnSpPr/>
          <p:nvPr/>
        </p:nvCxnSpPr>
        <p:spPr>
          <a:xfrm>
            <a:off x="5300345" y="2693035"/>
            <a:ext cx="544830" cy="633730"/>
          </a:xfrm>
          <a:prstGeom prst="line">
            <a:avLst/>
          </a:prstGeom>
          <a:ln w="25400" cap="flat" cmpd="sng">
            <a:solidFill>
              <a:srgbClr val="B5C1DF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205" name="文本框 27"/>
          <p:cNvSpPr txBox="1"/>
          <p:nvPr/>
        </p:nvSpPr>
        <p:spPr>
          <a:xfrm>
            <a:off x="1930400" y="1644650"/>
            <a:ext cx="835025" cy="516064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 wrap="square" anchor="t">
            <a:spAutoFit/>
          </a:bodyPr>
          <a:p>
            <a:pPr lvl="0"/>
            <a:r>
              <a:rPr lang="en-US" altLang="x-none" sz="4000" dirty="0">
                <a:solidFill>
                  <a:srgbClr val="EFEFE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Contents</a:t>
            </a:r>
            <a:endParaRPr lang="en-US" altLang="x-none" sz="4000" dirty="0">
              <a:solidFill>
                <a:srgbClr val="EFEFEF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206" name="椭圆 28"/>
          <p:cNvSpPr/>
          <p:nvPr/>
        </p:nvSpPr>
        <p:spPr>
          <a:xfrm>
            <a:off x="1486535" y="571500"/>
            <a:ext cx="1189355" cy="1825625"/>
          </a:xfrm>
          <a:prstGeom prst="ellipse">
            <a:avLst/>
          </a:prstGeom>
          <a:noFill/>
          <a:ln w="9525">
            <a:noFill/>
          </a:ln>
        </p:spPr>
        <p:txBody>
          <a:bodyPr wrap="square" lIns="90170" tIns="46990" rIns="90170" bIns="46990" anchor="ctr"/>
          <a:p>
            <a:pPr lvl="0" algn="ctr"/>
            <a:r>
              <a:rPr lang="zh-CN" altLang="en-US" sz="4800" b="1" dirty="0">
                <a:solidFill>
                  <a:srgbClr val="0066CC"/>
                </a:solidFill>
                <a:latin typeface="Calibri" panose="020F0502020204030204" pitchFamily="34" charset="0"/>
                <a:ea typeface="华文楷体" panose="02010600040101010101" charset="-122"/>
                <a:cs typeface="华文楷体" panose="02010600040101010101" charset="-122"/>
              </a:rPr>
              <a:t>目</a:t>
            </a:r>
            <a:endParaRPr lang="zh-CN" altLang="en-US" sz="4800" b="1" dirty="0">
              <a:solidFill>
                <a:srgbClr val="0066CC"/>
              </a:solidFill>
              <a:latin typeface="Calibri" panose="020F0502020204030204" pitchFamily="34" charset="0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207" name="椭圆 29"/>
          <p:cNvSpPr/>
          <p:nvPr/>
        </p:nvSpPr>
        <p:spPr>
          <a:xfrm>
            <a:off x="1204595" y="1338580"/>
            <a:ext cx="932815" cy="1432560"/>
          </a:xfrm>
          <a:prstGeom prst="ellipse">
            <a:avLst/>
          </a:prstGeom>
          <a:noFill/>
          <a:ln w="9525">
            <a:noFill/>
          </a:ln>
        </p:spPr>
        <p:txBody>
          <a:bodyPr wrap="square" anchor="ctr"/>
          <a:p>
            <a:pPr lvl="0" algn="ctr"/>
            <a:r>
              <a:rPr lang="zh-CN" altLang="en-US" sz="4400" b="1" dirty="0">
                <a:solidFill>
                  <a:srgbClr val="0066CC"/>
                </a:solidFill>
                <a:latin typeface="Calibri" panose="020F0502020204030204" pitchFamily="34" charset="0"/>
                <a:ea typeface="华文楷体" panose="02010600040101010101" charset="-122"/>
                <a:cs typeface="华文楷体" panose="02010600040101010101" charset="-122"/>
              </a:rPr>
              <a:t>录</a:t>
            </a:r>
            <a:endParaRPr lang="zh-CN" altLang="en-US" sz="4400" b="1" dirty="0">
              <a:solidFill>
                <a:srgbClr val="0066CC"/>
              </a:solidFill>
              <a:latin typeface="Calibri" panose="020F0502020204030204" pitchFamily="34" charset="0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8208" name="组合 8208"/>
          <p:cNvGrpSpPr/>
          <p:nvPr/>
        </p:nvGrpSpPr>
        <p:grpSpPr>
          <a:xfrm>
            <a:off x="5365115" y="1106805"/>
            <a:ext cx="1149985" cy="1779905"/>
            <a:chOff x="0" y="0"/>
            <a:chExt cx="1324" cy="1334"/>
          </a:xfrm>
        </p:grpSpPr>
        <p:pic>
          <p:nvPicPr>
            <p:cNvPr id="8209" name="图片 8209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25" cy="133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8210" name="文本框 8210"/>
            <p:cNvSpPr txBox="1"/>
            <p:nvPr/>
          </p:nvSpPr>
          <p:spPr>
            <a:xfrm>
              <a:off x="229" y="271"/>
              <a:ext cx="867" cy="8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 anchor="ctr"/>
            <a:p>
              <a:pPr lvl="0" algn="ctr"/>
              <a:r>
                <a:rPr lang="en-US" altLang="x-none" sz="3200" b="1" dirty="0">
                  <a:solidFill>
                    <a:srgbClr val="0066CC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01</a:t>
              </a:r>
              <a:endParaRPr lang="en-US" altLang="x-none" sz="3200" b="1" dirty="0">
                <a:solidFill>
                  <a:srgbClr val="0066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grpSp>
        <p:nvGrpSpPr>
          <p:cNvPr id="8211" name="组合 8211"/>
          <p:cNvGrpSpPr/>
          <p:nvPr/>
        </p:nvGrpSpPr>
        <p:grpSpPr>
          <a:xfrm>
            <a:off x="4578985" y="1960245"/>
            <a:ext cx="1148715" cy="1776095"/>
            <a:chOff x="0" y="0"/>
            <a:chExt cx="1324" cy="1334"/>
          </a:xfrm>
        </p:grpSpPr>
        <p:pic>
          <p:nvPicPr>
            <p:cNvPr id="8212" name="图片 8212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25" cy="133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8213" name="文本框 8213"/>
            <p:cNvSpPr txBox="1"/>
            <p:nvPr/>
          </p:nvSpPr>
          <p:spPr>
            <a:xfrm>
              <a:off x="229" y="271"/>
              <a:ext cx="867" cy="8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 anchor="ctr"/>
            <a:p>
              <a:pPr lvl="0" algn="ctr"/>
              <a:r>
                <a:rPr lang="en-US" altLang="x-none" sz="3200" b="1" dirty="0">
                  <a:solidFill>
                    <a:srgbClr val="0066CC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0</a:t>
              </a:r>
              <a:r>
                <a:rPr lang="zh-CN" altLang="en-US" sz="3200" b="1" dirty="0">
                  <a:solidFill>
                    <a:srgbClr val="0066CC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zh-CN" altLang="en-US" sz="3200" b="1" dirty="0">
                <a:solidFill>
                  <a:srgbClr val="0066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grpSp>
        <p:nvGrpSpPr>
          <p:cNvPr id="8214" name="组合 8214"/>
          <p:cNvGrpSpPr/>
          <p:nvPr/>
        </p:nvGrpSpPr>
        <p:grpSpPr>
          <a:xfrm>
            <a:off x="3826510" y="2965450"/>
            <a:ext cx="1148715" cy="1779905"/>
            <a:chOff x="0" y="0"/>
            <a:chExt cx="1324" cy="1334"/>
          </a:xfrm>
        </p:grpSpPr>
        <p:pic>
          <p:nvPicPr>
            <p:cNvPr id="8215" name="图片 8215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25" cy="133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8216" name="文本框 8216"/>
            <p:cNvSpPr txBox="1"/>
            <p:nvPr/>
          </p:nvSpPr>
          <p:spPr>
            <a:xfrm>
              <a:off x="229" y="271"/>
              <a:ext cx="867" cy="8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 anchor="ctr"/>
            <a:p>
              <a:pPr lvl="0" algn="ctr"/>
              <a:r>
                <a:rPr lang="en-US" altLang="x-none" sz="3200" b="1" dirty="0">
                  <a:solidFill>
                    <a:srgbClr val="0066CC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0</a:t>
              </a:r>
              <a:r>
                <a:rPr lang="zh-CN" altLang="en-US" sz="3200" b="1" dirty="0">
                  <a:solidFill>
                    <a:srgbClr val="0066CC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3</a:t>
              </a:r>
              <a:endParaRPr lang="zh-CN" altLang="en-US" sz="3200" b="1" dirty="0">
                <a:solidFill>
                  <a:srgbClr val="0066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13560" y="14605"/>
            <a:ext cx="10515600" cy="918243"/>
          </a:xfrm>
        </p:spPr>
        <p:txBody>
          <a:bodyPr/>
          <a:p>
            <a:r>
              <a:rPr lang="zh-CN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离线模式控制台配置</a:t>
            </a:r>
            <a:endParaRPr lang="zh-CN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8675" y="1453515"/>
            <a:ext cx="10526395" cy="1160145"/>
          </a:xfrm>
        </p:spPr>
        <p:txBody>
          <a:bodyPr/>
          <a:p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安装完成之后，会生成一个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mcode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值或者安装完成之后，输入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TRLogin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 –c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，如图获取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mcode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值；将</a:t>
            </a:r>
            <a:r>
              <a:rPr lang="en-US" altLang="zh-CN" dirty="0" err="1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mcode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记录下来，然后打开绿盾控制台，选择新建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6630" y="3410585"/>
            <a:ext cx="4142740" cy="5238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065" y="2493010"/>
            <a:ext cx="5611495" cy="370078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7" name="三十二角星 6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320" y="-15875"/>
            <a:ext cx="10515600" cy="918243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添加操作员</a:t>
            </a:r>
            <a:endParaRPr lang="zh-CN" altLang="en-US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9310" y="1102995"/>
            <a:ext cx="10526395" cy="1465580"/>
          </a:xfrm>
        </p:spPr>
        <p:txBody>
          <a:bodyPr>
            <a:normAutofit fontScale="90000" lnSpcReduction="20000"/>
          </a:bodyPr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添加完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终端之后，需要新建一个用户用于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终端的登录可以选择手动登录，也可以选择自动登录，这边以自动登录为例。在规则中心，新建一个专门的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终端类型，然后新建一个用户，绑定刚才创建的</a:t>
            </a:r>
            <a:r>
              <a:rPr lang="en-US" altLang="zh-CN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终端自动登录。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2055" y="2503805"/>
            <a:ext cx="7202805" cy="380555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6" name="三十二角星 5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-31115"/>
            <a:ext cx="10515600" cy="918243"/>
          </a:xfrm>
        </p:spPr>
        <p:txBody>
          <a:bodyPr/>
          <a:p>
            <a:r>
              <a:rPr lang="en-US" altLang="zh-CN" b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5 </a:t>
            </a:r>
            <a:r>
              <a:rPr lang="zh-CN" altLang="en-US" b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加密测试</a:t>
            </a:r>
            <a:endParaRPr lang="zh-CN" altLang="en-US" b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7" name="三十二角星 6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7640" y="1238885"/>
            <a:ext cx="6583045" cy="49155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9160" y="1544955"/>
            <a:ext cx="2696845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这里可以用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file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命令来测试是否被加密了，使用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file 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加密文件，可以查看文件编码类型，被加密的文件编码是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data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-31115"/>
            <a:ext cx="10515600" cy="918243"/>
          </a:xfrm>
        </p:spPr>
        <p:txBody>
          <a:bodyPr/>
          <a:p>
            <a:r>
              <a:rPr lang="zh-CN" altLang="en-US" b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sym typeface="+mn-ea"/>
              </a:rPr>
              <a:t>查看错误日志</a:t>
            </a:r>
            <a:endParaRPr lang="zh-CN" altLang="en-US" b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69975" y="989330"/>
            <a:ext cx="77546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TRLD --log --level[0]    #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设置错误日志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/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，重复操作</a:t>
            </a:r>
            <a:endParaRPr lang="en-US" altLang="zh-CN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/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cat /var/log/trld/trld.log    #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获取错误日志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/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“no trust proc”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代表未受控进程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/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“proc=[cat]”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说明进程名为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“cat”</a:t>
            </a:r>
            <a:endParaRPr lang="en-US" altLang="zh-CN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9975" y="3144520"/>
            <a:ext cx="8942070" cy="2948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-31115"/>
            <a:ext cx="10515600" cy="918243"/>
          </a:xfrm>
        </p:spPr>
        <p:txBody>
          <a:bodyPr/>
          <a:p>
            <a:r>
              <a:rPr lang="en-US" altLang="zh-CN" b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sym typeface="+mn-ea"/>
              </a:rPr>
              <a:t>6 </a:t>
            </a:r>
            <a:r>
              <a:rPr lang="zh-CN" altLang="en-US" b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sym typeface="+mn-ea"/>
              </a:rPr>
              <a:t>注意事项</a:t>
            </a:r>
            <a:endParaRPr lang="zh-CN" altLang="en-US" b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48920" y="1270000"/>
            <a:ext cx="10662920" cy="4694555"/>
          </a:xfrm>
        </p:spPr>
        <p:txBody>
          <a:bodyPr>
            <a:normAutofit fontScale="90000"/>
          </a:bodyPr>
          <a:p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1.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需要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手动修改配置文件开启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mac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、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平台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2.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在线、离线终端策略更新不同：在线只需要在管理控制台更新即可，离线终端需要重新生成配置文件，传到终端使用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TRLD --update-policy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更新。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3.window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策略和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linux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策略文件不能混用，混用会出现异常，所以勾选配置文件时候慎重。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4.linux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很多系统文件都是没有后缀的，所以设置加密需要确定好文件后缀，尽量不要</a:t>
            </a:r>
            <a:r>
              <a:rPr lang="en-US" altLang="zh-CN">
                <a:latin typeface="华文楷体" panose="02010600040101010101" charset="-122"/>
                <a:ea typeface="华文楷体" panose="02010600040101010101" charset="-122"/>
              </a:rPr>
              <a:t>*.*</a:t>
            </a: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来匹配，因为会引起混乱。</a:t>
            </a:r>
            <a:endParaRPr lang="zh-CN" altLang="en-US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algn="l">
              <a:lnSpc>
                <a:spcPct val="90000"/>
              </a:lnSpc>
              <a:buNone/>
            </a:pPr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.安装客户端之后，功能没有起来的，可以优先检查以下三个事项：</a:t>
            </a:r>
            <a:endParaRPr lang="zh-CN" altLang="en-US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	</a:t>
            </a:r>
            <a:r>
              <a:rPr lang="zh-CN" altLang="en-US" dirty="0" smtClean="0">
                <a:solidFill>
                  <a:srgbClr val="FF0000"/>
                </a:solidFill>
                <a:sym typeface="+mn-ea"/>
              </a:rPr>
              <a:t>①：没有设置终端关联服务器的</a:t>
            </a: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ip</a:t>
            </a:r>
            <a:endParaRPr lang="zh-CN" altLang="en-US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	</a:t>
            </a:r>
            <a:r>
              <a:rPr lang="zh-CN" altLang="en-US" dirty="0" smtClean="0">
                <a:solidFill>
                  <a:srgbClr val="FF0000"/>
                </a:solidFill>
                <a:sym typeface="+mn-ea"/>
              </a:rPr>
              <a:t>②：没有修改数据采集服务器下的</a:t>
            </a: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Ldtaserver.ini</a:t>
            </a:r>
            <a:r>
              <a:rPr lang="zh-CN" altLang="en-US" dirty="0" smtClean="0">
                <a:solidFill>
                  <a:srgbClr val="FF0000"/>
                </a:solidFill>
                <a:sym typeface="+mn-ea"/>
              </a:rPr>
              <a:t>配置文件</a:t>
            </a:r>
            <a:endParaRPr lang="zh-CN" altLang="en-US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	</a:t>
            </a:r>
            <a:r>
              <a:rPr lang="zh-CN" altLang="en-US" dirty="0" smtClean="0">
                <a:solidFill>
                  <a:srgbClr val="FF0000"/>
                </a:solidFill>
                <a:sym typeface="+mn-ea"/>
              </a:rPr>
              <a:t>③：设置了审批接入没通过。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11"/>
          <p:cNvSpPr txBox="1"/>
          <p:nvPr/>
        </p:nvSpPr>
        <p:spPr>
          <a:xfrm>
            <a:off x="673100" y="2869565"/>
            <a:ext cx="1887220" cy="11118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/>
            <a:r>
              <a:rPr lang="en-US" altLang="x-none" sz="3200" dirty="0">
                <a:solidFill>
                  <a:srgbClr val="BFBFB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Part</a:t>
            </a:r>
            <a:endParaRPr lang="zh-CN" altLang="en-US" sz="3200" dirty="0">
              <a:solidFill>
                <a:srgbClr val="FFC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291" name="矩形 12"/>
          <p:cNvSpPr/>
          <p:nvPr/>
        </p:nvSpPr>
        <p:spPr>
          <a:xfrm>
            <a:off x="4416425" y="2319020"/>
            <a:ext cx="7624445" cy="1704975"/>
          </a:xfrm>
          <a:prstGeom prst="rect">
            <a:avLst/>
          </a:prstGeom>
          <a:solidFill>
            <a:srgbClr val="0066CC"/>
          </a:solidFill>
          <a:ln w="9525">
            <a:noFill/>
            <a:miter/>
          </a:ln>
        </p:spPr>
        <p:txBody>
          <a:bodyPr lIns="324000" rIns="900000" anchor="ctr"/>
          <a:p>
            <a:pPr lvl="0"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天锐绿盾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MAC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平台部署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12292" name="文本框 13"/>
          <p:cNvSpPr txBox="1"/>
          <p:nvPr/>
        </p:nvSpPr>
        <p:spPr>
          <a:xfrm>
            <a:off x="365125" y="2635250"/>
            <a:ext cx="1909445" cy="6762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/>
            <a:r>
              <a:rPr lang="zh-CN" altLang="en-US" sz="2100" dirty="0">
                <a:solidFill>
                  <a:srgbClr val="0066CC"/>
                </a:solidFill>
                <a:latin typeface="幼圆" panose="02010509060101010101" pitchFamily="1" charset="-122"/>
                <a:ea typeface="幼圆" panose="02010509060101010101" pitchFamily="1" charset="-122"/>
                <a:cs typeface="华文楷体" panose="02010600040101010101" charset="-122"/>
              </a:rPr>
              <a:t>第三章</a:t>
            </a:r>
            <a:endParaRPr lang="zh-CN" altLang="en-US" sz="2100" dirty="0">
              <a:solidFill>
                <a:srgbClr val="0066CC"/>
              </a:solidFill>
              <a:latin typeface="幼圆" panose="02010509060101010101" pitchFamily="1" charset="-122"/>
              <a:ea typeface="幼圆" panose="02010509060101010101" pitchFamily="1" charset="-122"/>
              <a:cs typeface="华文楷体" panose="02010600040101010101" charset="-122"/>
            </a:endParaRPr>
          </a:p>
        </p:txBody>
      </p:sp>
      <p:sp>
        <p:nvSpPr>
          <p:cNvPr id="12293" name="文本框 14"/>
          <p:cNvSpPr txBox="1"/>
          <p:nvPr/>
        </p:nvSpPr>
        <p:spPr>
          <a:xfrm>
            <a:off x="855980" y="2298065"/>
            <a:ext cx="4114165" cy="18027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 algn="ctr"/>
            <a:r>
              <a:rPr lang="en-US" altLang="zh-CN" sz="8800" dirty="0">
                <a:solidFill>
                  <a:srgbClr val="0066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Three</a:t>
            </a:r>
            <a:endParaRPr lang="en-US" altLang="zh-CN" sz="8800" dirty="0">
              <a:solidFill>
                <a:srgbClr val="0066CC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32960" y="6256020"/>
            <a:ext cx="41910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ea typeface="华文楷体" panose="02010600040101010101" charset="-122"/>
                <a:cs typeface="华文楷体" panose="02010600040101010101" charset="-122"/>
              </a:rPr>
              <a:t>厦门天锐科技股份有限公司</a:t>
            </a:r>
            <a:endParaRPr lang="zh-CN" altLang="en-US"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8" name="标题 17"/>
          <p:cNvSpPr>
            <a:spLocks noGrp="1"/>
          </p:cNvSpPr>
          <p:nvPr>
            <p:ph type="title"/>
          </p:nvPr>
        </p:nvSpPr>
        <p:spPr>
          <a:xfrm>
            <a:off x="1798320" y="60325"/>
            <a:ext cx="8747760" cy="918210"/>
          </a:xfrm>
        </p:spPr>
        <p:txBody>
          <a:bodyPr/>
          <a:p>
            <a:pPr algn="l"/>
            <a:r>
              <a:rPr lang="zh-CN" altLang="en-US" dirty="0">
                <a:solidFill>
                  <a:schemeClr val="bg1"/>
                </a:solidFill>
                <a:effectLst/>
                <a:sym typeface="+mn-ea"/>
              </a:rPr>
              <a:t>天锐绿盾</a:t>
            </a:r>
            <a:r>
              <a:rPr lang="en-US" altLang="zh-CN" dirty="0">
                <a:solidFill>
                  <a:schemeClr val="bg1"/>
                </a:solidFill>
                <a:effectLst/>
                <a:sym typeface="+mn-ea"/>
              </a:rPr>
              <a:t>Mac</a:t>
            </a:r>
            <a:r>
              <a:rPr lang="zh-CN" altLang="en-US" dirty="0">
                <a:solidFill>
                  <a:schemeClr val="bg1"/>
                </a:solidFill>
                <a:effectLst/>
                <a:sym typeface="+mn-ea"/>
              </a:rPr>
              <a:t>部署流程</a:t>
            </a:r>
            <a:endParaRPr lang="zh-CN" altLang="en-US" dirty="0">
              <a:solidFill>
                <a:schemeClr val="bg1"/>
              </a:solidFill>
              <a:effectLst/>
              <a:sym typeface="+mn-ea"/>
            </a:endParaRPr>
          </a:p>
        </p:txBody>
      </p:sp>
      <p:sp>
        <p:nvSpPr>
          <p:cNvPr id="2" name="流程图: 过程 1"/>
          <p:cNvSpPr/>
          <p:nvPr/>
        </p:nvSpPr>
        <p:spPr>
          <a:xfrm>
            <a:off x="3255010" y="1196975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、需求调研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流程图: 过程 10"/>
          <p:cNvSpPr/>
          <p:nvPr/>
        </p:nvSpPr>
        <p:spPr>
          <a:xfrm>
            <a:off x="3255010" y="2009775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、策略配置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流程图: 过程 11"/>
          <p:cNvSpPr/>
          <p:nvPr/>
        </p:nvSpPr>
        <p:spPr>
          <a:xfrm>
            <a:off x="3255010" y="2757170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、安装终端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流程图: 过程 12"/>
          <p:cNvSpPr/>
          <p:nvPr/>
        </p:nvSpPr>
        <p:spPr>
          <a:xfrm>
            <a:off x="3255010" y="3522345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</a:t>
            </a:r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MAC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常见操作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流程图: 过程 13"/>
          <p:cNvSpPr/>
          <p:nvPr/>
        </p:nvSpPr>
        <p:spPr>
          <a:xfrm>
            <a:off x="3255010" y="4394200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、注意事项与常见问题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>
            <a:spLocks noChangeArrowheads="1"/>
          </p:cNvSpPr>
          <p:nvPr/>
        </p:nvSpPr>
        <p:spPr bwMode="auto">
          <a:xfrm>
            <a:off x="2108200" y="-9525"/>
            <a:ext cx="7731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srgbClr val="963B22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4000" b="1" dirty="0" smtClean="0">
                <a:solidFill>
                  <a:srgbClr val="0066CC"/>
                </a:solidFill>
                <a:ea typeface="微软雅黑" panose="020B0503020204020204" pitchFamily="34" charset="-122"/>
              </a:rPr>
              <a:t>01</a:t>
            </a:r>
            <a:endParaRPr lang="en-US" altLang="zh-CN" sz="4000" b="1" dirty="0">
              <a:solidFill>
                <a:srgbClr val="0066CC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13315"/>
          <p:cNvSpPr txBox="1">
            <a:spLocks noChangeArrowheads="1"/>
          </p:cNvSpPr>
          <p:nvPr/>
        </p:nvSpPr>
        <p:spPr bwMode="auto">
          <a:xfrm>
            <a:off x="1947545" y="182245"/>
            <a:ext cx="66040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1 </a:t>
            </a:r>
            <a:r>
              <a:rPr lang="zh-CN" altLang="en-US" sz="3200" b="1" dirty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需求调研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1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113155" y="1792605"/>
            <a:ext cx="996632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需求调研注意事项：</a:t>
            </a:r>
            <a:endParaRPr lang="zh-CN" altLang="en-US" sz="3200" b="1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1.</a:t>
            </a:r>
            <a:r>
              <a:rPr 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Mac</a:t>
            </a:r>
            <a:r>
              <a:rPr lang="zh-CN" alt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系统版本，支持</a:t>
            </a:r>
            <a:r>
              <a:rPr lang="en-US" altLang="zh-CN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macos10.10-macos10.15</a:t>
            </a:r>
            <a:r>
              <a:rPr lang="zh-CN" alt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，</a:t>
            </a:r>
            <a:r>
              <a:rPr lang="en-US" altLang="zh-CN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8</a:t>
            </a:r>
            <a:r>
              <a:rPr lang="zh-CN" alt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月</a:t>
            </a:r>
            <a:r>
              <a:rPr lang="en-US" altLang="zh-CN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4</a:t>
            </a:r>
            <a:r>
              <a:rPr lang="zh-CN" alt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日版本才支持</a:t>
            </a:r>
            <a:r>
              <a:rPr lang="en-US" altLang="zh-CN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10.15</a:t>
            </a:r>
            <a:endParaRPr lang="en-US" altLang="zh-CN" sz="3200" b="1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r>
              <a:rPr lang="en-US" altLang="zh-CN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2.</a:t>
            </a:r>
            <a:r>
              <a:rPr lang="zh-CN" altLang="en-US" sz="3200" b="1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研发类型客户需要确认客户使用的软件。</a:t>
            </a:r>
            <a:endParaRPr lang="zh-CN" altLang="en-US" sz="3200" b="1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320" y="14605"/>
            <a:ext cx="7604760" cy="918210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2 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新建</a:t>
            </a:r>
            <a:r>
              <a:rPr lang="en-US" altLang="zh-CN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mac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操作员类型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" y="218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832485" y="1085215"/>
            <a:ext cx="10526395" cy="655955"/>
          </a:xfrm>
        </p:spPr>
        <p:txBody>
          <a:bodyPr>
            <a:noAutofit/>
          </a:bodyPr>
          <a:p>
            <a:r>
              <a:rPr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新建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mac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操作员类型，导入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mac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策略受控包，设置新终端接入操作员类型为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mac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，也可后面手动改对应的操作员类型。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140" y="1946275"/>
            <a:ext cx="9444990" cy="386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>
            <a:spLocks noChangeArrowheads="1"/>
          </p:cNvSpPr>
          <p:nvPr/>
        </p:nvSpPr>
        <p:spPr bwMode="auto">
          <a:xfrm>
            <a:off x="2108200" y="-9525"/>
            <a:ext cx="7731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srgbClr val="963B22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4000" b="1" dirty="0" smtClean="0">
                <a:solidFill>
                  <a:srgbClr val="0066CC"/>
                </a:solidFill>
                <a:ea typeface="微软雅黑" panose="020B0503020204020204" pitchFamily="34" charset="-122"/>
              </a:rPr>
              <a:t>03</a:t>
            </a:r>
            <a:endParaRPr lang="en-US" altLang="zh-CN" sz="4000" b="1" dirty="0">
              <a:solidFill>
                <a:srgbClr val="0066CC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13315"/>
          <p:cNvSpPr txBox="1">
            <a:spLocks noChangeArrowheads="1"/>
          </p:cNvSpPr>
          <p:nvPr/>
        </p:nvSpPr>
        <p:spPr bwMode="auto">
          <a:xfrm>
            <a:off x="2257425" y="134620"/>
            <a:ext cx="66040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3 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安装终端</a:t>
            </a:r>
            <a:endParaRPr lang="zh-CN" altLang="zh-CN" sz="3200" b="1" dirty="0" smtClean="0">
              <a:solidFill>
                <a:schemeClr val="bg1"/>
              </a:solidFill>
              <a:latin typeface="幼圆" panose="02010509060101010101" pitchFamily="1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54480" y="1738630"/>
            <a:ext cx="764222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10.10</a:t>
            </a:r>
            <a:r>
              <a:rPr lang="zh-CN" altLang="en-US" sz="3200" dirty="0" smtClean="0">
                <a:solidFill>
                  <a:srgbClr val="FF0000"/>
                </a:solidFill>
              </a:rPr>
              <a:t>版本关闭系统保护</a:t>
            </a:r>
            <a:endParaRPr lang="zh-CN" altLang="en-US" sz="3200" dirty="0" smtClean="0"/>
          </a:p>
          <a:p>
            <a:r>
              <a:rPr lang="zh-CN" altLang="en-US" sz="3200" dirty="0" smtClean="0"/>
              <a:t>第一步：运行以下命令</a:t>
            </a:r>
            <a:endParaRPr lang="zh-CN" altLang="en-US" sz="3200" dirty="0" smtClean="0"/>
          </a:p>
          <a:p>
            <a:r>
              <a:rPr lang="en-US" altLang="zh-CN" sz="3200" dirty="0" err="1">
                <a:sym typeface="+mn-ea"/>
              </a:rPr>
              <a:t>sudo</a:t>
            </a:r>
            <a:r>
              <a:rPr lang="en-US" altLang="zh-CN" sz="3200" dirty="0">
                <a:sym typeface="+mn-ea"/>
              </a:rPr>
              <a:t> </a:t>
            </a:r>
            <a:r>
              <a:rPr lang="en-US" altLang="zh-CN" sz="3200" dirty="0" err="1">
                <a:sym typeface="+mn-ea"/>
              </a:rPr>
              <a:t>nvram</a:t>
            </a:r>
            <a:r>
              <a:rPr lang="en-US" altLang="zh-CN" sz="3200" dirty="0">
                <a:sym typeface="+mn-ea"/>
              </a:rPr>
              <a:t> boot-</a:t>
            </a:r>
            <a:r>
              <a:rPr lang="en-US" altLang="zh-CN" sz="3200" dirty="0" err="1">
                <a:sym typeface="+mn-ea"/>
              </a:rPr>
              <a:t>args</a:t>
            </a:r>
            <a:r>
              <a:rPr lang="en-US" altLang="zh-CN" sz="3200" dirty="0">
                <a:sym typeface="+mn-ea"/>
              </a:rPr>
              <a:t>="debug=0x146 </a:t>
            </a:r>
            <a:r>
              <a:rPr lang="en-US" altLang="zh-CN" sz="3200" dirty="0" err="1">
                <a:sym typeface="+mn-ea"/>
              </a:rPr>
              <a:t>kext</a:t>
            </a:r>
            <a:r>
              <a:rPr lang="en-US" altLang="zh-CN" sz="3200" dirty="0">
                <a:sym typeface="+mn-ea"/>
              </a:rPr>
              <a:t>-dev-mode=1"</a:t>
            </a:r>
            <a:endParaRPr lang="zh-CN" altLang="en-US" sz="3200" dirty="0"/>
          </a:p>
          <a:p>
            <a:r>
              <a:rPr lang="zh-CN" altLang="en-US" sz="3200" dirty="0" smtClean="0">
                <a:sym typeface="+mn-ea"/>
              </a:rPr>
              <a:t>第二步：</a:t>
            </a:r>
            <a:endParaRPr lang="zh-CN" altLang="en-US" sz="3200" dirty="0" smtClean="0">
              <a:sym typeface="+mn-ea"/>
            </a:endParaRPr>
          </a:p>
          <a:p>
            <a:r>
              <a:rPr lang="zh-CN" altLang="en-US" sz="3200" dirty="0">
                <a:sym typeface="+mn-ea"/>
              </a:rPr>
              <a:t>重</a:t>
            </a:r>
            <a:r>
              <a:rPr lang="zh-CN" altLang="en-US" sz="3200" dirty="0" smtClean="0">
                <a:sym typeface="+mn-ea"/>
              </a:rPr>
              <a:t>启电脑</a:t>
            </a:r>
            <a:endParaRPr lang="zh-CN" altLang="en-US" dirty="0"/>
          </a:p>
          <a:p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11"/>
          <p:cNvSpPr txBox="1"/>
          <p:nvPr/>
        </p:nvSpPr>
        <p:spPr>
          <a:xfrm>
            <a:off x="673100" y="2869565"/>
            <a:ext cx="1887220" cy="11118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/>
            <a:r>
              <a:rPr lang="en-US" altLang="x-none" sz="3200" dirty="0">
                <a:solidFill>
                  <a:srgbClr val="BFBFB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Part</a:t>
            </a:r>
            <a:endParaRPr lang="zh-CN" altLang="en-US" sz="3200" dirty="0">
              <a:solidFill>
                <a:srgbClr val="FFC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291" name="矩形 12"/>
          <p:cNvSpPr/>
          <p:nvPr/>
        </p:nvSpPr>
        <p:spPr>
          <a:xfrm>
            <a:off x="4172585" y="2319020"/>
            <a:ext cx="7624445" cy="1704975"/>
          </a:xfrm>
          <a:prstGeom prst="rect">
            <a:avLst/>
          </a:prstGeom>
          <a:solidFill>
            <a:srgbClr val="0066CC"/>
          </a:solidFill>
          <a:ln w="9525">
            <a:noFill/>
            <a:miter/>
          </a:ln>
        </p:spPr>
        <p:txBody>
          <a:bodyPr lIns="324000" rIns="900000" anchor="ctr"/>
          <a:p>
            <a:pPr marL="0" marR="0" lvl="0" indent="0" defTabSz="914400" eaLnBrk="1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 kern="0" noProof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微软雅黑" panose="020B0503020204020204" pitchFamily="34" charset="-122"/>
              </a:rPr>
              <a:t>关于</a:t>
            </a:r>
            <a:r>
              <a:rPr lang="zh-CN" altLang="en-US" sz="3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绿盾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Linux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和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MAC</a:t>
            </a:r>
            <a:r>
              <a:rPr lang="zh-CN" altLang="en-US" sz="3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平台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12292" name="文本框 13"/>
          <p:cNvSpPr txBox="1"/>
          <p:nvPr/>
        </p:nvSpPr>
        <p:spPr>
          <a:xfrm>
            <a:off x="365125" y="2635250"/>
            <a:ext cx="1909445" cy="6762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/>
            <a:r>
              <a:rPr lang="zh-CN" altLang="en-US" sz="2100" dirty="0">
                <a:solidFill>
                  <a:srgbClr val="0066CC"/>
                </a:solidFill>
                <a:latin typeface="幼圆" panose="02010509060101010101" pitchFamily="1" charset="-122"/>
                <a:ea typeface="幼圆" panose="02010509060101010101" pitchFamily="1" charset="-122"/>
                <a:cs typeface="华文楷体" panose="02010600040101010101" charset="-122"/>
              </a:rPr>
              <a:t>第一章</a:t>
            </a:r>
            <a:endParaRPr lang="zh-CN" altLang="en-US" sz="2100" dirty="0">
              <a:solidFill>
                <a:srgbClr val="0066CC"/>
              </a:solidFill>
              <a:latin typeface="幼圆" panose="02010509060101010101" pitchFamily="1" charset="-122"/>
              <a:ea typeface="幼圆" panose="02010509060101010101" pitchFamily="1" charset="-122"/>
              <a:cs typeface="华文楷体" panose="02010600040101010101" charset="-122"/>
            </a:endParaRPr>
          </a:p>
        </p:txBody>
      </p:sp>
      <p:sp>
        <p:nvSpPr>
          <p:cNvPr id="12293" name="文本框 14"/>
          <p:cNvSpPr txBox="1"/>
          <p:nvPr/>
        </p:nvSpPr>
        <p:spPr>
          <a:xfrm>
            <a:off x="871220" y="2282825"/>
            <a:ext cx="4114165" cy="18027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 algn="ctr"/>
            <a:r>
              <a:rPr lang="zh-CN" altLang="en-US" sz="8800" dirty="0">
                <a:solidFill>
                  <a:srgbClr val="0066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One</a:t>
            </a:r>
            <a:endParaRPr lang="zh-CN" altLang="en-US" sz="8800" dirty="0">
              <a:solidFill>
                <a:srgbClr val="0066CC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4360" y="6256020"/>
            <a:ext cx="41910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ea typeface="华文楷体" panose="02010600040101010101" charset="-122"/>
                <a:cs typeface="华文楷体" panose="02010600040101010101" charset="-122"/>
              </a:rPr>
              <a:t>厦门天锐科技股份有限公司</a:t>
            </a:r>
            <a:endParaRPr lang="zh-CN" altLang="en-US"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>
            <a:spLocks noChangeArrowheads="1"/>
          </p:cNvSpPr>
          <p:nvPr/>
        </p:nvSpPr>
        <p:spPr bwMode="auto">
          <a:xfrm>
            <a:off x="2108200" y="-9525"/>
            <a:ext cx="7731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srgbClr val="963B22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4000" b="1" dirty="0" smtClean="0">
                <a:solidFill>
                  <a:srgbClr val="0066CC"/>
                </a:solidFill>
                <a:ea typeface="微软雅黑" panose="020B0503020204020204" pitchFamily="34" charset="-122"/>
              </a:rPr>
              <a:t>03</a:t>
            </a:r>
            <a:endParaRPr lang="en-US" altLang="zh-CN" sz="4000" b="1" dirty="0">
              <a:solidFill>
                <a:srgbClr val="0066CC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13315"/>
          <p:cNvSpPr txBox="1">
            <a:spLocks noChangeArrowheads="1"/>
          </p:cNvSpPr>
          <p:nvPr/>
        </p:nvSpPr>
        <p:spPr bwMode="auto">
          <a:xfrm>
            <a:off x="2208530" y="150495"/>
            <a:ext cx="6604000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10.11+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版本关闭系统保护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1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0810" y="1854359"/>
            <a:ext cx="701748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开机按住</a:t>
            </a:r>
            <a:r>
              <a:rPr lang="en-US" altLang="zh-CN" dirty="0"/>
              <a:t>command + r</a:t>
            </a:r>
            <a:r>
              <a:rPr lang="zh-CN" altLang="zh-CN" dirty="0"/>
              <a:t>键，进入恢复</a:t>
            </a:r>
            <a:r>
              <a:rPr lang="zh-CN" altLang="zh-CN" dirty="0" smtClean="0"/>
              <a:t>模式</a:t>
            </a:r>
            <a:r>
              <a:rPr lang="zh-CN" altLang="en-US" dirty="0" smtClean="0"/>
              <a:t>（如果虚拟机可以使用其他方法进入恢复模式）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002466" y="1450706"/>
            <a:ext cx="70174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第一步：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776870" y="2691660"/>
            <a:ext cx="6477000" cy="2705100"/>
            <a:chOff x="1252870" y="2691660"/>
            <a:chExt cx="6477000" cy="27051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2870" y="2691660"/>
              <a:ext cx="6477000" cy="2705100"/>
            </a:xfrm>
            <a:prstGeom prst="rect">
              <a:avLst/>
            </a:prstGeom>
          </p:spPr>
        </p:pic>
        <p:grpSp>
          <p:nvGrpSpPr>
            <p:cNvPr id="16" name="组合 15"/>
            <p:cNvGrpSpPr/>
            <p:nvPr/>
          </p:nvGrpSpPr>
          <p:grpSpPr>
            <a:xfrm>
              <a:off x="2721935" y="3638694"/>
              <a:ext cx="1020724" cy="1613790"/>
              <a:chOff x="2721935" y="3638694"/>
              <a:chExt cx="1020724" cy="161379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2721935" y="4933507"/>
                <a:ext cx="435935" cy="31897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310270" y="3638694"/>
                <a:ext cx="432389" cy="4016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2565991" y="5699051"/>
            <a:ext cx="661345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注意：普通键盘的</a:t>
            </a:r>
            <a:r>
              <a:rPr lang="en-US" altLang="zh-CN" dirty="0" smtClean="0"/>
              <a:t>Win</a:t>
            </a:r>
            <a:r>
              <a:rPr lang="zh-CN" altLang="en-US" dirty="0" smtClean="0"/>
              <a:t>键就代表</a:t>
            </a:r>
            <a:r>
              <a:rPr lang="en-US" altLang="zh-CN" dirty="0" smtClean="0"/>
              <a:t>command</a:t>
            </a:r>
            <a:r>
              <a:rPr lang="zh-CN" altLang="en-US" dirty="0" smtClean="0"/>
              <a:t>键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>
            <a:spLocks noChangeArrowheads="1"/>
          </p:cNvSpPr>
          <p:nvPr/>
        </p:nvSpPr>
        <p:spPr bwMode="auto">
          <a:xfrm>
            <a:off x="2108200" y="-9525"/>
            <a:ext cx="7731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srgbClr val="963B22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4000" b="1" dirty="0" smtClean="0">
                <a:solidFill>
                  <a:srgbClr val="0066CC"/>
                </a:solidFill>
                <a:ea typeface="微软雅黑" panose="020B0503020204020204" pitchFamily="34" charset="-122"/>
              </a:rPr>
              <a:t>03</a:t>
            </a:r>
            <a:endParaRPr lang="en-US" altLang="zh-CN" sz="4000" b="1" dirty="0">
              <a:solidFill>
                <a:srgbClr val="0066CC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13315"/>
          <p:cNvSpPr txBox="1">
            <a:spLocks noChangeArrowheads="1"/>
          </p:cNvSpPr>
          <p:nvPr/>
        </p:nvSpPr>
        <p:spPr bwMode="auto">
          <a:xfrm>
            <a:off x="2002155" y="150495"/>
            <a:ext cx="6604000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10.11+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版本关闭系统保护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1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0810" y="1854359"/>
            <a:ext cx="70174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进入恢复模式后，打开菜单栏的“实用工具”—“终端”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002466" y="1450706"/>
            <a:ext cx="70174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第二步：</a:t>
            </a:r>
            <a:endParaRPr lang="zh-CN" altLang="en-US" dirty="0"/>
          </a:p>
        </p:txBody>
      </p:sp>
      <p:pic>
        <p:nvPicPr>
          <p:cNvPr id="14" name="图片 13"/>
          <p:cNvPicPr/>
          <p:nvPr/>
        </p:nvPicPr>
        <p:blipFill>
          <a:blip r:embed="rId1"/>
          <a:stretch>
            <a:fillRect/>
          </a:stretch>
        </p:blipFill>
        <p:spPr>
          <a:xfrm>
            <a:off x="1719890" y="2378569"/>
            <a:ext cx="4259152" cy="341954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/>
          <p:nvPr/>
        </p:nvPicPr>
        <p:blipFill>
          <a:blip r:embed="rId2"/>
          <a:stretch>
            <a:fillRect/>
          </a:stretch>
        </p:blipFill>
        <p:spPr>
          <a:xfrm>
            <a:off x="6212958" y="2378569"/>
            <a:ext cx="4327450" cy="341954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>
            <a:spLocks noChangeArrowheads="1"/>
          </p:cNvSpPr>
          <p:nvPr/>
        </p:nvSpPr>
        <p:spPr bwMode="auto">
          <a:xfrm>
            <a:off x="2108200" y="-9525"/>
            <a:ext cx="7731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srgbClr val="963B22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4000" b="1" dirty="0" smtClean="0">
                <a:solidFill>
                  <a:srgbClr val="0066CC"/>
                </a:solidFill>
                <a:ea typeface="微软雅黑" panose="020B0503020204020204" pitchFamily="34" charset="-122"/>
              </a:rPr>
              <a:t>03</a:t>
            </a:r>
            <a:endParaRPr lang="en-US" altLang="zh-CN" sz="4000" b="1" dirty="0">
              <a:solidFill>
                <a:srgbClr val="0066CC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13315"/>
          <p:cNvSpPr txBox="1">
            <a:spLocks noChangeArrowheads="1"/>
          </p:cNvSpPr>
          <p:nvPr/>
        </p:nvSpPr>
        <p:spPr bwMode="auto">
          <a:xfrm>
            <a:off x="2209165" y="150495"/>
            <a:ext cx="6604000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10.11+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1" charset="-122"/>
                <a:ea typeface="微软雅黑" panose="020B0503020204020204" pitchFamily="34" charset="-122"/>
              </a:rPr>
              <a:t>版本关闭系统保护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1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0810" y="1854359"/>
            <a:ext cx="70174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csrutil</a:t>
            </a:r>
            <a:r>
              <a:rPr lang="en-US" altLang="zh-CN" dirty="0" smtClean="0"/>
              <a:t> </a:t>
            </a:r>
            <a:r>
              <a:rPr lang="en-US" altLang="zh-CN" dirty="0"/>
              <a:t>disable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002466" y="1450706"/>
            <a:ext cx="70174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第三步：</a:t>
            </a:r>
            <a:r>
              <a:rPr lang="zh-CN" altLang="en-US" dirty="0"/>
              <a:t>输入以下命令关闭系统保护</a:t>
            </a:r>
            <a:r>
              <a:rPr lang="zh-CN" altLang="en-US" dirty="0" smtClean="0"/>
              <a:t>：</a:t>
            </a:r>
            <a:endParaRPr lang="en-US" altLang="zh-CN" dirty="0"/>
          </a:p>
        </p:txBody>
      </p:sp>
      <p:sp>
        <p:nvSpPr>
          <p:cNvPr id="18" name="文本框 17"/>
          <p:cNvSpPr txBox="1"/>
          <p:nvPr/>
        </p:nvSpPr>
        <p:spPr>
          <a:xfrm>
            <a:off x="2565991" y="5699051"/>
            <a:ext cx="661345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reboot</a:t>
            </a:r>
            <a:endParaRPr lang="zh-CN" altLang="en-US" dirty="0"/>
          </a:p>
        </p:txBody>
      </p:sp>
      <p:pic>
        <p:nvPicPr>
          <p:cNvPr id="20" name="图片 19"/>
          <p:cNvPicPr/>
          <p:nvPr/>
        </p:nvPicPr>
        <p:blipFill>
          <a:blip r:embed="rId1"/>
          <a:stretch>
            <a:fillRect/>
          </a:stretch>
        </p:blipFill>
        <p:spPr>
          <a:xfrm>
            <a:off x="3810444" y="2535011"/>
            <a:ext cx="4401435" cy="257924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文本框 20"/>
          <p:cNvSpPr txBox="1"/>
          <p:nvPr/>
        </p:nvSpPr>
        <p:spPr>
          <a:xfrm>
            <a:off x="2002466" y="5240844"/>
            <a:ext cx="70174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第四步：重启电脑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>
            <a:spLocks noChangeArrowheads="1"/>
          </p:cNvSpPr>
          <p:nvPr/>
        </p:nvSpPr>
        <p:spPr bwMode="auto">
          <a:xfrm>
            <a:off x="2108200" y="-9525"/>
            <a:ext cx="7731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srgbClr val="963B22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4000" b="1" dirty="0" smtClean="0">
                <a:solidFill>
                  <a:srgbClr val="0066CC"/>
                </a:solidFill>
                <a:ea typeface="微软雅黑" panose="020B0503020204020204" pitchFamily="34" charset="-122"/>
              </a:rPr>
              <a:t>04</a:t>
            </a:r>
            <a:endParaRPr lang="en-US" altLang="zh-CN" sz="4000" b="1" dirty="0">
              <a:solidFill>
                <a:srgbClr val="0066CC"/>
              </a:solidFill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830" y="1205230"/>
            <a:ext cx="7799705" cy="444754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67840" y="-106045"/>
            <a:ext cx="10972800" cy="11430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双击安装</a:t>
            </a:r>
            <a:r>
              <a:rPr lang="en-US" altLang="zh-CN">
                <a:solidFill>
                  <a:schemeClr val="bg1"/>
                </a:solidFill>
              </a:rPr>
              <a:t>dmg</a:t>
            </a:r>
            <a:r>
              <a:rPr lang="zh-CN" altLang="en-US">
                <a:solidFill>
                  <a:schemeClr val="bg1"/>
                </a:solidFill>
              </a:rPr>
              <a:t>格式文件，选择</a:t>
            </a:r>
            <a:r>
              <a:rPr lang="en-US" altLang="zh-CN">
                <a:solidFill>
                  <a:schemeClr val="bg1"/>
                </a:solidFill>
              </a:rPr>
              <a:t>.pkg</a:t>
            </a:r>
            <a:endParaRPr lang="en-US" altLang="zh-CN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7840" y="-106045"/>
            <a:ext cx="10972800" cy="11430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输入服务器</a:t>
            </a:r>
            <a:r>
              <a:rPr lang="en-US" altLang="zh-CN">
                <a:solidFill>
                  <a:schemeClr val="bg1"/>
                </a:solidFill>
              </a:rPr>
              <a:t>ip</a:t>
            </a:r>
            <a:r>
              <a:rPr lang="zh-CN" altLang="en-US">
                <a:solidFill>
                  <a:schemeClr val="bg1"/>
                </a:solidFill>
              </a:rPr>
              <a:t>，点击</a:t>
            </a:r>
            <a:r>
              <a:rPr lang="en-US" altLang="zh-CN">
                <a:solidFill>
                  <a:schemeClr val="bg1"/>
                </a:solidFill>
              </a:rPr>
              <a:t>connect</a:t>
            </a:r>
            <a:endParaRPr lang="en-US" altLang="zh-CN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1175" y="1261110"/>
            <a:ext cx="6028690" cy="430466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13560" y="-29845"/>
            <a:ext cx="10972800" cy="1006475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点击</a:t>
            </a:r>
            <a:r>
              <a:rPr lang="en-US" altLang="zh-CN">
                <a:solidFill>
                  <a:schemeClr val="bg1"/>
                </a:solidFill>
              </a:rPr>
              <a:t>install</a:t>
            </a:r>
            <a:r>
              <a:rPr lang="zh-CN" altLang="en-US">
                <a:solidFill>
                  <a:schemeClr val="bg1"/>
                </a:solidFill>
              </a:rPr>
              <a:t>，输入</a:t>
            </a:r>
            <a:r>
              <a:rPr lang="en-US" altLang="zh-CN">
                <a:solidFill>
                  <a:schemeClr val="bg1"/>
                </a:solidFill>
              </a:rPr>
              <a:t>mac</a:t>
            </a:r>
            <a:r>
              <a:rPr lang="zh-CN" altLang="en-US">
                <a:solidFill>
                  <a:schemeClr val="bg1"/>
                </a:solidFill>
              </a:rPr>
              <a:t>的密码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91180" y="1319530"/>
            <a:ext cx="6009640" cy="421894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安装后状态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0820" y="1594485"/>
            <a:ext cx="4826635" cy="3421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690" y="1780540"/>
            <a:ext cx="4716145" cy="6915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9665" y="2594610"/>
            <a:ext cx="3862705" cy="307975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4 MAC</a:t>
            </a:r>
            <a:r>
              <a:rPr lang="zh-CN" altLang="en-US">
                <a:solidFill>
                  <a:schemeClr val="bg1"/>
                </a:solidFill>
              </a:rPr>
              <a:t>加解密操作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3" name="图片 -21474826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033" y="2238375"/>
            <a:ext cx="3990975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323340" y="1049020"/>
            <a:ext cx="89039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如果控制台有授权批量加解密功能的话，点击客户端托盘图标，弹出菜单中会显示批量加密和解密操作。首先选择相应操作，选择要加密</a:t>
            </a:r>
            <a:r>
              <a:rPr lang="en-US" sz="2000" b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/</a:t>
            </a:r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解密的文件，然后选择加密</a:t>
            </a:r>
            <a:r>
              <a:rPr lang="en-US" sz="2000" b="0">
                <a:latin typeface="Times New Roman" panose="02020603050405020304" charset="0"/>
                <a:ea typeface="宋体" panose="02010600030101010101" pitchFamily="2" charset="-122"/>
              </a:rPr>
              <a:t>/</a:t>
            </a:r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解密的类型后，点击确定即可。</a:t>
            </a:r>
            <a:endParaRPr lang="zh-CN" altLang="en-US" sz="2000" b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4 </a:t>
            </a:r>
            <a:r>
              <a:rPr lang="zh-CN" altLang="en-US">
                <a:solidFill>
                  <a:schemeClr val="bg1"/>
                </a:solidFill>
              </a:rPr>
              <a:t>文件右键操作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69975" y="1216660"/>
            <a:ext cx="890397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sz="2000" b="0">
                <a:latin typeface="Times New Roman" panose="02020603050405020304" charset="0"/>
                <a:ea typeface="宋体" panose="02010600030101010101" pitchFamily="2" charset="-122"/>
              </a:rPr>
              <a:t>用户可直接右键点击需要的文件进行图标锁刷新、加解密操作</a:t>
            </a:r>
            <a:endParaRPr sz="2000" b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pic>
        <p:nvPicPr>
          <p:cNvPr id="3" name="图片 -2147482609" descr="QQ图片201703101747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3340" y="1942465"/>
            <a:ext cx="8927465" cy="35788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5 </a:t>
            </a:r>
            <a:r>
              <a:rPr lang="zh-CN" altLang="en-US">
                <a:solidFill>
                  <a:schemeClr val="bg1"/>
                </a:solidFill>
              </a:rPr>
              <a:t>常见问题及注意事项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8280" y="2794000"/>
            <a:ext cx="3637915" cy="23526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33120" y="1018540"/>
            <a:ext cx="43656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1.mac</a:t>
            </a:r>
            <a:r>
              <a:rPr lang="zh-CN" altLang="en-US" sz="2400"/>
              <a:t>进程如何查找及其受控？</a:t>
            </a:r>
            <a:endParaRPr lang="zh-CN" altLang="en-US" sz="240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755" y="1978025"/>
            <a:ext cx="7266940" cy="4228465"/>
          </a:xfrm>
          <a:prstGeom prst="rect">
            <a:avLst/>
          </a:prstGeom>
        </p:spPr>
      </p:pic>
      <p:sp>
        <p:nvSpPr>
          <p:cNvPr id="14" name="右箭头 13"/>
          <p:cNvSpPr/>
          <p:nvPr/>
        </p:nvSpPr>
        <p:spPr>
          <a:xfrm>
            <a:off x="3952875" y="3894455"/>
            <a:ext cx="563880" cy="3962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799590" y="188595"/>
            <a:ext cx="1849755" cy="5181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dist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产品概述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一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6" r="16820"/>
          <a:stretch>
            <a:fillRect/>
          </a:stretch>
        </p:blipFill>
        <p:spPr>
          <a:xfrm>
            <a:off x="1323158" y="1028104"/>
            <a:ext cx="9176405" cy="349167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9260" y="4677410"/>
            <a:ext cx="1133284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eaLnBrk="1" hangingPunct="1">
              <a:lnSpc>
                <a:spcPct val="150000"/>
              </a:lnSpc>
            </a:pP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天锐绿盾数据防泄密系统Windows、</a:t>
            </a:r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、</a:t>
            </a:r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mac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三大平台的加解密完美兼容，方便各个平台对相同的加密文档进行查看、编辑等操作，可以做到只需部署一套系统，即可同时管理 Windows 平台、</a:t>
            </a:r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mac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平台及 Linux 平台。做到不改变用户的操作习惯，支持可信进程的任意类型文档加密，方便又安全。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5 </a:t>
            </a:r>
            <a:r>
              <a:rPr lang="zh-CN" altLang="en-US">
                <a:solidFill>
                  <a:schemeClr val="bg1"/>
                </a:solidFill>
              </a:rPr>
              <a:t>常见问题及注意事项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3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6180" y="1127760"/>
            <a:ext cx="7874000" cy="54127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5 </a:t>
            </a:r>
            <a:r>
              <a:rPr lang="zh-CN" altLang="en-US">
                <a:solidFill>
                  <a:schemeClr val="bg1"/>
                </a:solidFill>
              </a:rPr>
              <a:t>常见问题及注意事项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8955" y="996950"/>
            <a:ext cx="8809355" cy="52152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5 </a:t>
            </a:r>
            <a:r>
              <a:rPr lang="zh-CN" altLang="en-US">
                <a:solidFill>
                  <a:schemeClr val="bg1"/>
                </a:solidFill>
              </a:rPr>
              <a:t>常见问题及注意事项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069975" y="1097280"/>
            <a:ext cx="1036828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406400"/>
            <a:r>
              <a:rPr lang="zh-CN" sz="2000" b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还有一种情况是。这个软件已经受控了。但是还是提示报错，有可能就是进程没有全部受控到，可以通过日志查看是什么进程没有受控。查找受控进程，</a:t>
            </a:r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这个跟</a:t>
            </a:r>
            <a:r>
              <a:rPr lang="en-US" sz="2000" b="0">
                <a:latin typeface="Times New Roman" panose="02020603050405020304" charset="0"/>
                <a:ea typeface="宋体" panose="02010600030101010101" pitchFamily="2" charset="-122"/>
              </a:rPr>
              <a:t>linux</a:t>
            </a:r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类似，需要进入到调试模式，但是命令是不太一样。命令为：</a:t>
            </a:r>
            <a:endParaRPr lang="zh-CN" altLang="en-US" sz="2000" b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graphicFrame>
        <p:nvGraphicFramePr>
          <p:cNvPr id="5" name="表格 4"/>
          <p:cNvGraphicFramePr/>
          <p:nvPr/>
        </p:nvGraphicFramePr>
        <p:xfrm>
          <a:off x="1176655" y="2308860"/>
          <a:ext cx="5267325" cy="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7325"/>
              </a:tblGrid>
              <a:tr h="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TRLogin –d start/stop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9975" y="2767330"/>
            <a:ext cx="82492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406400"/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文件操作日志位于</a:t>
            </a:r>
            <a:r>
              <a:rPr lang="en-US" sz="2000" b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“</a:t>
            </a:r>
            <a:r>
              <a:rPr lang="en-US" sz="2000" b="0">
                <a:latin typeface="Times New Roman" panose="02020603050405020304" charset="0"/>
                <a:ea typeface="宋体" panose="02010600030101010101" pitchFamily="2" charset="-122"/>
              </a:rPr>
              <a:t>/var/log/trld/trld.log</a:t>
            </a:r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”，把调试模式打开后，重现问题，以打不开加密文件文本为例。输入命令 </a:t>
            </a:r>
            <a:endParaRPr lang="zh-CN" sz="2000" b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5355" y="4692650"/>
            <a:ext cx="815594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406400"/>
            <a:r>
              <a:rPr lang="zh-CN" sz="2000" b="0">
                <a:latin typeface="Times New Roman" panose="02020603050405020304" charset="0"/>
                <a:ea typeface="宋体" panose="02010600030101010101" pitchFamily="2" charset="-122"/>
              </a:rPr>
              <a:t>这样通过日志，就可以知道那些进程操作了加密文件，也获取到非受控进程都加密加密文件。</a:t>
            </a:r>
            <a:endParaRPr lang="zh-CN" altLang="en-US" sz="2000" b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pic>
        <p:nvPicPr>
          <p:cNvPr id="3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6655" y="3474085"/>
            <a:ext cx="7673340" cy="9709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5 </a:t>
            </a:r>
            <a:r>
              <a:rPr lang="zh-CN" altLang="en-US">
                <a:solidFill>
                  <a:schemeClr val="bg1"/>
                </a:solidFill>
                <a:sym typeface="+mn-ea"/>
              </a:rPr>
              <a:t>常见问题及注意事项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86809" y="1116329"/>
            <a:ext cx="6847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 smtClean="0"/>
              <a:t>查看驱动是否有加载：</a:t>
            </a:r>
            <a:endParaRPr lang="en-US" altLang="zh-CN" dirty="0" smtClean="0"/>
          </a:p>
          <a:p>
            <a:r>
              <a:rPr lang="en-US" altLang="zh-CN" dirty="0"/>
              <a:t>	</a:t>
            </a:r>
            <a:r>
              <a:rPr lang="en-US" altLang="zh-CN" dirty="0" err="1" smtClean="0"/>
              <a:t>kextstat</a:t>
            </a:r>
            <a:r>
              <a:rPr lang="en-US" altLang="zh-CN" dirty="0" smtClean="0"/>
              <a:t> | </a:t>
            </a:r>
            <a:r>
              <a:rPr lang="en-US" altLang="zh-CN" dirty="0" err="1" smtClean="0"/>
              <a:t>grep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trld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2521" y="4447542"/>
            <a:ext cx="5581650" cy="18002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69850" y="4119451"/>
            <a:ext cx="309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 smtClean="0"/>
              <a:t>驱动没有加载的情况：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234" y="2111872"/>
            <a:ext cx="5610225" cy="196215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69851" y="1767257"/>
            <a:ext cx="309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 smtClean="0"/>
              <a:t>驱动没有加载的情况：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6506210" y="4961890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没有关闭保护模式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8955" y="46990"/>
            <a:ext cx="9312275" cy="854075"/>
          </a:xfrm>
        </p:spPr>
        <p:txBody>
          <a:bodyPr/>
          <a:p>
            <a:r>
              <a:rPr lang="en-US" altLang="zh-CN">
                <a:solidFill>
                  <a:schemeClr val="bg1"/>
                </a:solidFill>
              </a:rPr>
              <a:t>5 </a:t>
            </a:r>
            <a:r>
              <a:rPr lang="zh-CN" altLang="en-US">
                <a:solidFill>
                  <a:schemeClr val="bg1"/>
                </a:solidFill>
                <a:sym typeface="+mn-ea"/>
              </a:rPr>
              <a:t>常见问题及注意事项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11" name="三十二角星 10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三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66420" y="1435735"/>
            <a:ext cx="11363325" cy="2430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solidFill>
                  <a:schemeClr val="bg2">
                    <a:lumMod val="1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如果装完终端后显示灰色未登录：</a:t>
            </a:r>
            <a:endParaRPr lang="zh-CN" altLang="en-US" sz="3200">
              <a:solidFill>
                <a:schemeClr val="bg2">
                  <a:lumMod val="1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r>
              <a:rPr lang="en-US" alt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1.</a:t>
            </a:r>
            <a:r>
              <a:rPr lang="zh-CN" altLang="en-US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有可能是配置文件没有修改查看服务器</a:t>
            </a:r>
            <a:r>
              <a:rPr lang="en-US" alt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\</a:t>
            </a:r>
            <a:r>
              <a:rPr lang="zh-CN" altLang="en-US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Tipray\LeaderEIS\服务器\数据采集服务器</a:t>
            </a:r>
            <a:r>
              <a:rPr lang="en-US" alt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\ldDataServer.ini </a:t>
            </a:r>
            <a:r>
              <a:rPr lang="zh-CN" altLang="en-US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文件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，记事本打开尾部增加2条命令，才能启用生成策略配置</a:t>
            </a:r>
            <a:endParaRPr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[SettingsLinuxMac]</a:t>
            </a:r>
            <a:endParaRPr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CanCreateTactics=1   </a:t>
            </a:r>
            <a:endParaRPr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r>
              <a:rPr lang="en-US" alt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2.</a:t>
            </a:r>
            <a:r>
              <a:rPr lang="zh-CN" altLang="en-US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有可能是没有关闭掉保护模式</a:t>
            </a:r>
            <a:endParaRPr lang="zh-CN" altLang="en-US"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17780"/>
            <a:ext cx="12200890" cy="6877685"/>
          </a:xfrm>
          <a:prstGeom prst="rect">
            <a:avLst/>
          </a:prstGeom>
        </p:spPr>
      </p:pic>
      <p:sp>
        <p:nvSpPr>
          <p:cNvPr id="17410" name="任意多边形 12"/>
          <p:cNvSpPr/>
          <p:nvPr/>
        </p:nvSpPr>
        <p:spPr>
          <a:xfrm>
            <a:off x="4682490" y="494665"/>
            <a:ext cx="3578225" cy="2599055"/>
          </a:xfrm>
          <a:custGeom>
            <a:avLst/>
            <a:gdLst/>
            <a:ahLst/>
            <a:cxnLst>
              <a:cxn ang="0">
                <a:pos x="0" y="792864"/>
              </a:cxn>
              <a:cxn ang="0">
                <a:pos x="198180" y="1311275"/>
              </a:cxn>
              <a:cxn ang="0">
                <a:pos x="2111375" y="1296028"/>
              </a:cxn>
              <a:cxn ang="0">
                <a:pos x="1471102" y="0"/>
              </a:cxn>
              <a:cxn ang="0">
                <a:pos x="1288167" y="76237"/>
              </a:cxn>
              <a:cxn ang="0">
                <a:pos x="1097610" y="53366"/>
              </a:cxn>
              <a:cxn ang="0">
                <a:pos x="899431" y="213463"/>
              </a:cxn>
              <a:cxn ang="0">
                <a:pos x="541183" y="0"/>
              </a:cxn>
              <a:cxn ang="0">
                <a:pos x="396359" y="91484"/>
              </a:cxn>
              <a:cxn ang="0">
                <a:pos x="114334" y="45742"/>
              </a:cxn>
              <a:cxn ang="0">
                <a:pos x="122870" y="662928"/>
              </a:cxn>
              <a:cxn ang="0">
                <a:pos x="0" y="792864"/>
              </a:cxn>
            </a:cxnLst>
            <a:pathLst>
              <a:path w="2110740" h="1310640">
                <a:moveTo>
                  <a:pt x="0" y="792480"/>
                </a:moveTo>
                <a:lnTo>
                  <a:pt x="198120" y="1310640"/>
                </a:lnTo>
                <a:lnTo>
                  <a:pt x="2110740" y="1295400"/>
                </a:lnTo>
                <a:lnTo>
                  <a:pt x="1470660" y="0"/>
                </a:lnTo>
                <a:lnTo>
                  <a:pt x="1287780" y="76200"/>
                </a:lnTo>
                <a:lnTo>
                  <a:pt x="1097280" y="53340"/>
                </a:lnTo>
                <a:lnTo>
                  <a:pt x="899160" y="213360"/>
                </a:lnTo>
                <a:lnTo>
                  <a:pt x="541020" y="0"/>
                </a:lnTo>
                <a:lnTo>
                  <a:pt x="396240" y="91440"/>
                </a:lnTo>
                <a:lnTo>
                  <a:pt x="114300" y="45720"/>
                </a:lnTo>
                <a:lnTo>
                  <a:pt x="122833" y="662607"/>
                </a:lnTo>
                <a:lnTo>
                  <a:pt x="0" y="792480"/>
                </a:lnTo>
                <a:close/>
              </a:path>
            </a:pathLst>
          </a:custGeom>
          <a:solidFill>
            <a:srgbClr val="004580"/>
          </a:solidFill>
          <a:ln w="9525">
            <a:noFill/>
          </a:ln>
        </p:spPr>
        <p:txBody>
          <a:bodyPr/>
          <a:p>
            <a:endParaRPr lang="zh-CN" altLang="en-US"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411" name="文本框 11"/>
          <p:cNvSpPr txBox="1"/>
          <p:nvPr/>
        </p:nvSpPr>
        <p:spPr>
          <a:xfrm>
            <a:off x="4324985" y="638175"/>
            <a:ext cx="3956050" cy="12661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 algn="ctr" defTabSz="914400"/>
            <a:r>
              <a:rPr lang="zh-CN" altLang="en-US" sz="7200" b="1" u="none">
                <a:solidFill>
                  <a:srgbClr val="FCFCFC"/>
                </a:solidFill>
                <a:latin typeface="Bodoni MT Black" panose="02070A03080606020203" pitchFamily="2" charset="0"/>
                <a:ea typeface="华文楷体" panose="02010600040101010101" charset="-122"/>
                <a:cs typeface="华文楷体" panose="02010600040101010101" charset="-122"/>
              </a:rPr>
              <a:t>谢谢</a:t>
            </a:r>
            <a:endParaRPr lang="zh-CN" altLang="en-US" sz="7200" b="1" u="none">
              <a:solidFill>
                <a:srgbClr val="FCFCFC"/>
              </a:solidFill>
              <a:latin typeface="Bodoni MT Black" panose="02070A03080606020203" pitchFamily="2" charset="0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412" name="文本框 16"/>
          <p:cNvSpPr txBox="1"/>
          <p:nvPr/>
        </p:nvSpPr>
        <p:spPr>
          <a:xfrm>
            <a:off x="4937760" y="4859020"/>
            <a:ext cx="2028825" cy="35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 algn="ctr" defTabSz="914400"/>
            <a:r>
              <a:rPr lang="zh-CN" altLang="en-US" sz="1600" u="none" dirty="0">
                <a:solidFill>
                  <a:srgbClr val="FCFCFC"/>
                </a:solidFill>
                <a:latin typeface="方正姚体" panose="02010601030101010101" pitchFamily="2" charset="-122"/>
                <a:ea typeface="华文楷体" panose="02010600040101010101" charset="-122"/>
                <a:cs typeface="华文楷体" panose="02010600040101010101" charset="-122"/>
              </a:rPr>
              <a:t>关注天锐</a:t>
            </a:r>
            <a:endParaRPr lang="zh-CN" altLang="en-US" sz="1600" u="none" dirty="0">
              <a:solidFill>
                <a:srgbClr val="FCFCFC"/>
              </a:solidFill>
              <a:latin typeface="方正姚体" panose="02010601030101010101" pitchFamily="2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7413" name="直接连接符 7"/>
          <p:cNvPicPr/>
          <p:nvPr/>
        </p:nvPicPr>
        <p:blipFill>
          <a:blip r:embed="rId2"/>
          <a:stretch>
            <a:fillRect/>
          </a:stretch>
        </p:blipFill>
        <p:spPr>
          <a:xfrm>
            <a:off x="2028825" y="2976880"/>
            <a:ext cx="11300460" cy="10287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7414" name="文本框 1027"/>
          <p:cNvSpPr txBox="1"/>
          <p:nvPr/>
        </p:nvSpPr>
        <p:spPr>
          <a:xfrm>
            <a:off x="4536440" y="6025515"/>
            <a:ext cx="3287395" cy="287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厦门天锐科技股份有限公司</a:t>
            </a:r>
            <a:endParaRPr lang="zh-CN" altLang="en-US" sz="1200" dirty="0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7415" name="图片 1" descr="微信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395" y="2646680"/>
            <a:ext cx="2490470" cy="249047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799590" y="188595"/>
            <a:ext cx="1849755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dist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系统支持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一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68275" y="1653540"/>
            <a:ext cx="10997565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（新版本 trld-6.00.191111-pack20200924）</a:t>
            </a:r>
            <a:r>
              <a:rPr lang="en-US" altLang="zh-CN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:</a:t>
            </a:r>
            <a:endParaRPr lang="en-US" altLang="zh-CN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indent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Redhat Enterprise/ CentOS系列：内核 2.6.18 以上</a:t>
            </a:r>
            <a:endParaRPr lang="zh-CN" altLang="en-US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Ubuntu / Debian 系列：内核 2.6.32 以上</a:t>
            </a:r>
            <a:endParaRPr lang="zh-CN" altLang="en-US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其他系统：中标麒麟、中科方德以及其他定制</a:t>
            </a:r>
            <a:r>
              <a:rPr lang="en-US" altLang="zh-CN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linux</a:t>
            </a:r>
            <a:r>
              <a:rPr lang="zh-CN" altLang="en-US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版本</a:t>
            </a:r>
            <a:endParaRPr lang="zh-CN" altLang="en-US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支持 gnome、kde 桌面环境，及命令行模式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29870" y="4271010"/>
            <a:ext cx="1099756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Mac</a:t>
            </a:r>
            <a:r>
              <a:rPr lang="zh-CN" altLang="en-US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（新版本 天锐绿盾-6.00.200804）</a:t>
            </a:r>
            <a:r>
              <a:rPr lang="en-US" altLang="zh-CN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:</a:t>
            </a:r>
            <a:endParaRPr lang="zh-CN" altLang="en-US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macOS10.10---macOS10.1</a:t>
            </a:r>
            <a:r>
              <a:rPr lang="en-US" altLang="zh-CN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5</a:t>
            </a:r>
            <a:endParaRPr lang="en-US" altLang="zh-CN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0380" y="3822065"/>
            <a:ext cx="3334385" cy="20783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380" y="1365885"/>
            <a:ext cx="2642870" cy="22929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一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32080" y="949960"/>
            <a:ext cx="10997565" cy="5507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数据防泄密</a:t>
            </a:r>
            <a:r>
              <a:rPr lang="en-US" altLang="zh-CN" sz="2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——</a:t>
            </a:r>
            <a:endParaRPr lang="zh-CN" altLang="en-US" sz="2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透明加解密、只解密不加密两种加密模式</a:t>
            </a:r>
            <a:endParaRPr lang="en-US" altLang="zh-CN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支持在线、短期离线和永久离线终端三种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模式</a:t>
            </a:r>
            <a:endParaRPr lang="en-US" altLang="zh-CN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支持全盘加解密、批量加密、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批量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解密、</a:t>
            </a:r>
            <a:r>
              <a:rPr lang="zh-CN" altLang="en-US" sz="2400" b="1" u="sng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流程审批、流程申请、审批日志</a:t>
            </a:r>
            <a:endParaRPr lang="zh-CN" altLang="en-US" sz="24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支持加密文件密级管理、密级转换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支持应用安全接入设置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支持新建、编辑文件时自动备份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支持禁止复制粘贴、禁止截屏、禁止受控程序改名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桌面管理、行为审计功能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——</a:t>
            </a:r>
            <a:endParaRPr lang="zh-CN" altLang="en-US" sz="28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</a:t>
            </a:r>
            <a:r>
              <a:rPr lang="zh-CN" altLang="en-US" sz="2400" b="1" u="sng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USB限制、端口限制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、IP/MAC绑定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支持绿盾控制台远程协助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</a:t>
            </a:r>
            <a:r>
              <a:rPr lang="zh-CN" altLang="en-US" sz="2400" b="1" u="sng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屏幕追踪</a:t>
            </a:r>
            <a:endParaRPr lang="zh-CN" altLang="en-US" sz="2400" b="1" u="sng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支持在线升级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终端登录时，支持设置有USB KEY绑定才能登陆</a:t>
            </a:r>
            <a:endParaRPr lang="en-US" altLang="zh-CN" sz="28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75180" y="257175"/>
            <a:ext cx="52273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/>
                </a:solidFill>
              </a:rPr>
              <a:t>Mac</a:t>
            </a:r>
            <a:r>
              <a:rPr lang="zh-CN" altLang="en-US" sz="2800">
                <a:solidFill>
                  <a:schemeClr val="bg1"/>
                </a:solidFill>
              </a:rPr>
              <a:t>功能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一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32080" y="949960"/>
            <a:ext cx="10997565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数据防泄密</a:t>
            </a:r>
            <a:r>
              <a:rPr lang="en-US" altLang="zh-CN" sz="2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——</a:t>
            </a:r>
            <a:endParaRPr lang="zh-CN" altLang="en-US" sz="2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透明加解密、只解密不加密两种加密模式</a:t>
            </a:r>
            <a:endParaRPr lang="en-US" altLang="zh-CN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支持在线、短期离线和永久离线终端三种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模式</a:t>
            </a:r>
            <a:endParaRPr lang="en-US" altLang="zh-CN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支持全盘加解密</a:t>
            </a:r>
            <a:endParaRPr lang="zh-CN" altLang="en-US" sz="24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支持防拷贝、粘贴等操作、管道通信管控、进程防伪冒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支持应用安全接入设置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桌面管理、行为审计功能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——</a:t>
            </a:r>
            <a:endParaRPr lang="zh-CN" altLang="en-US" sz="28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b="1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屏幕录像、屏幕追踪（支持多屏）</a:t>
            </a:r>
            <a:endParaRPr lang="zh-CN" altLang="en-US" sz="24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端口限制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支持在线升级与卸载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75180" y="257175"/>
            <a:ext cx="52273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/>
                </a:solidFill>
              </a:rPr>
              <a:t>Linux</a:t>
            </a:r>
            <a:r>
              <a:rPr lang="zh-CN" altLang="en-US" sz="2800">
                <a:solidFill>
                  <a:schemeClr val="bg1"/>
                </a:solidFill>
              </a:rPr>
              <a:t>功能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11"/>
          <p:cNvSpPr txBox="1"/>
          <p:nvPr/>
        </p:nvSpPr>
        <p:spPr>
          <a:xfrm>
            <a:off x="673100" y="2869565"/>
            <a:ext cx="1887220" cy="11118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/>
            <a:r>
              <a:rPr lang="en-US" altLang="x-none" sz="3200" dirty="0">
                <a:solidFill>
                  <a:srgbClr val="BFBFB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Part</a:t>
            </a:r>
            <a:endParaRPr lang="zh-CN" altLang="en-US" sz="3200" dirty="0">
              <a:solidFill>
                <a:srgbClr val="FFC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291" name="矩形 12"/>
          <p:cNvSpPr/>
          <p:nvPr/>
        </p:nvSpPr>
        <p:spPr>
          <a:xfrm>
            <a:off x="4416425" y="2319020"/>
            <a:ext cx="7624445" cy="1704975"/>
          </a:xfrm>
          <a:prstGeom prst="rect">
            <a:avLst/>
          </a:prstGeom>
          <a:solidFill>
            <a:srgbClr val="0066CC"/>
          </a:solidFill>
          <a:ln w="9525">
            <a:noFill/>
            <a:miter/>
          </a:ln>
        </p:spPr>
        <p:txBody>
          <a:bodyPr lIns="324000" rIns="900000" anchor="ctr"/>
          <a:p>
            <a:pPr lvl="0">
              <a:lnSpc>
                <a:spcPct val="120000"/>
              </a:lnSpc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天锐绿盾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Linux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平台部署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12292" name="文本框 13"/>
          <p:cNvSpPr txBox="1"/>
          <p:nvPr/>
        </p:nvSpPr>
        <p:spPr>
          <a:xfrm>
            <a:off x="365125" y="2635250"/>
            <a:ext cx="1909445" cy="6762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/>
            <a:r>
              <a:rPr lang="zh-CN" altLang="en-US" sz="2100" dirty="0">
                <a:solidFill>
                  <a:srgbClr val="0066CC"/>
                </a:solidFill>
                <a:latin typeface="幼圆" panose="02010509060101010101" pitchFamily="1" charset="-122"/>
                <a:ea typeface="幼圆" panose="02010509060101010101" pitchFamily="1" charset="-122"/>
                <a:cs typeface="华文楷体" panose="02010600040101010101" charset="-122"/>
              </a:rPr>
              <a:t>第二章</a:t>
            </a:r>
            <a:endParaRPr lang="zh-CN" altLang="en-US" sz="2100" dirty="0">
              <a:solidFill>
                <a:srgbClr val="0066CC"/>
              </a:solidFill>
              <a:latin typeface="幼圆" panose="02010509060101010101" pitchFamily="1" charset="-122"/>
              <a:ea typeface="幼圆" panose="02010509060101010101" pitchFamily="1" charset="-122"/>
              <a:cs typeface="华文楷体" panose="02010600040101010101" charset="-122"/>
            </a:endParaRPr>
          </a:p>
        </p:txBody>
      </p:sp>
      <p:sp>
        <p:nvSpPr>
          <p:cNvPr id="12293" name="文本框 14"/>
          <p:cNvSpPr txBox="1"/>
          <p:nvPr/>
        </p:nvSpPr>
        <p:spPr>
          <a:xfrm>
            <a:off x="871220" y="2282825"/>
            <a:ext cx="4114165" cy="18027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/>
          <a:p>
            <a:pPr lvl="0" algn="ctr"/>
            <a:r>
              <a:rPr lang="en-US" altLang="zh-CN" sz="8800" dirty="0">
                <a:solidFill>
                  <a:srgbClr val="0066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Two</a:t>
            </a:r>
            <a:endParaRPr lang="zh-CN" altLang="en-US" sz="8800" dirty="0">
              <a:solidFill>
                <a:srgbClr val="0066CC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32960" y="6256020"/>
            <a:ext cx="41910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ea typeface="华文楷体" panose="02010600040101010101" charset="-122"/>
                <a:cs typeface="华文楷体" panose="02010600040101010101" charset="-122"/>
              </a:rPr>
              <a:t>厦门天锐科技股份有限公司</a:t>
            </a:r>
            <a:endParaRPr lang="zh-CN" altLang="en-US"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899160" y="68580"/>
            <a:ext cx="746760" cy="777240"/>
            <a:chOff x="0" y="-12"/>
            <a:chExt cx="1176" cy="1224"/>
          </a:xfrm>
        </p:grpSpPr>
        <p:sp>
          <p:nvSpPr>
            <p:cNvPr id="5" name="三十二角星 4"/>
            <p:cNvSpPr/>
            <p:nvPr/>
          </p:nvSpPr>
          <p:spPr>
            <a:xfrm>
              <a:off x="0" y="-12"/>
              <a:ext cx="1176" cy="1224"/>
            </a:xfrm>
            <a:prstGeom prst="star32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9" y="167"/>
              <a:ext cx="399" cy="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800" b="1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二</a:t>
              </a:r>
              <a:endParaRPr lang="zh-CN" altLang="en-US" sz="2800" b="1">
                <a:solidFill>
                  <a:schemeClr val="bg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8" name="标题 17"/>
          <p:cNvSpPr>
            <a:spLocks noGrp="1"/>
          </p:cNvSpPr>
          <p:nvPr>
            <p:ph type="title"/>
          </p:nvPr>
        </p:nvSpPr>
        <p:spPr>
          <a:xfrm>
            <a:off x="1798320" y="60325"/>
            <a:ext cx="8747760" cy="918210"/>
          </a:xfrm>
        </p:spPr>
        <p:txBody>
          <a:bodyPr/>
          <a:p>
            <a:pPr algn="l"/>
            <a:r>
              <a:rPr lang="zh-CN" altLang="en-US" dirty="0">
                <a:solidFill>
                  <a:schemeClr val="bg1"/>
                </a:solidFill>
                <a:effectLst/>
                <a:sym typeface="+mn-ea"/>
              </a:rPr>
              <a:t>天锐绿盾</a:t>
            </a:r>
            <a:r>
              <a:rPr lang="en-US" altLang="zh-CN" dirty="0">
                <a:solidFill>
                  <a:schemeClr val="bg1"/>
                </a:solidFill>
                <a:effectLst/>
                <a:sym typeface="+mn-ea"/>
              </a:rPr>
              <a:t>Linux</a:t>
            </a:r>
            <a:r>
              <a:rPr lang="zh-CN" altLang="en-US" dirty="0">
                <a:solidFill>
                  <a:schemeClr val="bg1"/>
                </a:solidFill>
                <a:effectLst/>
                <a:sym typeface="+mn-ea"/>
              </a:rPr>
              <a:t>部署流程</a:t>
            </a:r>
            <a:endParaRPr lang="zh-CN" altLang="en-US" dirty="0">
              <a:solidFill>
                <a:schemeClr val="bg1"/>
              </a:solidFill>
              <a:effectLst/>
              <a:sym typeface="+mn-ea"/>
            </a:endParaRPr>
          </a:p>
        </p:txBody>
      </p:sp>
      <p:sp>
        <p:nvSpPr>
          <p:cNvPr id="2" name="流程图: 过程 1"/>
          <p:cNvSpPr/>
          <p:nvPr/>
        </p:nvSpPr>
        <p:spPr>
          <a:xfrm>
            <a:off x="3620770" y="1075690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、需求调研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流程图: 过程 2"/>
          <p:cNvSpPr/>
          <p:nvPr/>
        </p:nvSpPr>
        <p:spPr>
          <a:xfrm>
            <a:off x="3620770" y="1915795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、定制打包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流程图: 过程 10"/>
          <p:cNvSpPr/>
          <p:nvPr/>
        </p:nvSpPr>
        <p:spPr>
          <a:xfrm>
            <a:off x="3620770" y="2686050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、策略配置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流程图: 过程 11"/>
          <p:cNvSpPr/>
          <p:nvPr/>
        </p:nvSpPr>
        <p:spPr>
          <a:xfrm>
            <a:off x="3620770" y="3498850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、安装终端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流程图: 过程 12"/>
          <p:cNvSpPr/>
          <p:nvPr/>
        </p:nvSpPr>
        <p:spPr>
          <a:xfrm>
            <a:off x="3620770" y="4335145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、加密测试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流程图: 过程 13"/>
          <p:cNvSpPr/>
          <p:nvPr/>
        </p:nvSpPr>
        <p:spPr>
          <a:xfrm>
            <a:off x="3620770" y="5171440"/>
            <a:ext cx="4693285" cy="563880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r>
              <a:rPr lang="zh-CN" altLang="en-US" sz="20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、注意事项与常见问题</a:t>
            </a:r>
            <a:endParaRPr lang="zh-CN" altLang="en-US" sz="20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472"/>
</p:tagLst>
</file>

<file path=ppt/tags/tag10.xml><?xml version="1.0" encoding="utf-8"?>
<p:tagLst xmlns:p="http://schemas.openxmlformats.org/presentationml/2006/main">
  <p:tag name="KSO_WM_UNIT_PLACING_PICTURE_USER_VIEWPORT" val="{&quot;height&quot;:2436,&quot;width&quot;:6024}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472"/>
</p:tagLst>
</file>

<file path=ppt/tags/tag3.xml><?xml version="1.0" encoding="utf-8"?>
<p:tagLst xmlns:p="http://schemas.openxmlformats.org/presentationml/2006/main">
  <p:tag name="KSO_WM_TEMPLATE_CATEGORY" val="custom"/>
  <p:tag name="KSO_WM_TEMPLATE_INDEX" val="160472"/>
</p:tagLst>
</file>

<file path=ppt/tags/tag4.xml><?xml version="1.0" encoding="utf-8"?>
<p:tagLst xmlns:p="http://schemas.openxmlformats.org/presentationml/2006/main">
  <p:tag name="KSO_WM_TEMPLATE_CATEGORY" val="custom"/>
  <p:tag name="KSO_WM_TEMPLATE_INDEX" val="160472"/>
</p:tagLst>
</file>

<file path=ppt/tags/tag5.xml><?xml version="1.0" encoding="utf-8"?>
<p:tagLst xmlns:p="http://schemas.openxmlformats.org/presentationml/2006/main">
  <p:tag name="KSO_WM_TEMPLATE_CATEGORY" val="custom"/>
  <p:tag name="KSO_WM_TEMPLATE_INDEX" val="160472"/>
</p:tagLst>
</file>

<file path=ppt/tags/tag6.xml><?xml version="1.0" encoding="utf-8"?>
<p:tagLst xmlns:p="http://schemas.openxmlformats.org/presentationml/2006/main">
  <p:tag name="KSO_WM_TEMPLATE_CATEGORY" val="custom"/>
  <p:tag name="KSO_WM_TEMPLATE_INDEX" val="160472"/>
</p:tagLst>
</file>

<file path=ppt/tags/tag7.xml><?xml version="1.0" encoding="utf-8"?>
<p:tagLst xmlns:p="http://schemas.openxmlformats.org/presentationml/2006/main">
  <p:tag name="KSO_WM_TEMPLATE_CATEGORY" val="custom"/>
  <p:tag name="KSO_WM_TEMPLATE_INDEX" val="160472"/>
</p:tagLst>
</file>

<file path=ppt/tags/tag8.xml><?xml version="1.0" encoding="utf-8"?>
<p:tagLst xmlns:p="http://schemas.openxmlformats.org/presentationml/2006/main">
  <p:tag name="KSO_WM_UNIT_PLACING_PICTURE_USER_VIEWPORT" val="{&quot;height&quot;:7200,&quot;width&quot;:9600}"/>
</p:tagLst>
</file>

<file path=ppt/tags/tag9.xml><?xml version="1.0" encoding="utf-8"?>
<p:tagLst xmlns:p="http://schemas.openxmlformats.org/presentationml/2006/main">
  <p:tag name="KSO_WM_UNIT_PLACING_PICTURE_USER_VIEWPORT" val="{&quot;height&quot;:5828,&quot;width&quot;:8837}"/>
</p:tagLst>
</file>

<file path=ppt/theme/theme1.xml><?xml version="1.0" encoding="utf-8"?>
<a:theme xmlns:a="http://schemas.openxmlformats.org/drawingml/2006/main" name="A000120140530A99PPBG">
  <a:themeElements>
    <a:clrScheme name="160193.193">
      <a:dk1>
        <a:srgbClr val="5F5F5F"/>
      </a:dk1>
      <a:lt1>
        <a:sysClr val="window" lastClr="FFFFFF"/>
      </a:lt1>
      <a:dk2>
        <a:srgbClr val="4D4D4D"/>
      </a:dk2>
      <a:lt2>
        <a:srgbClr val="E5DEDB"/>
      </a:lt2>
      <a:accent1>
        <a:srgbClr val="0EA5EC"/>
      </a:accent1>
      <a:accent2>
        <a:srgbClr val="448AD8"/>
      </a:accent2>
      <a:accent3>
        <a:srgbClr val="6FB7CB"/>
      </a:accent3>
      <a:accent4>
        <a:srgbClr val="EBCE21"/>
      </a:accent4>
      <a:accent5>
        <a:srgbClr val="EE7C51"/>
      </a:accent5>
      <a:accent6>
        <a:srgbClr val="64C46E"/>
      </a:accent6>
      <a:hlink>
        <a:srgbClr val="A04E65"/>
      </a:hlink>
      <a:folHlink>
        <a:srgbClr val="FFC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4536</Words>
  <Application>WPS 演示</Application>
  <PresentationFormat>宽屏</PresentationFormat>
  <Paragraphs>406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7" baseType="lpstr">
      <vt:lpstr>Arial</vt:lpstr>
      <vt:lpstr>宋体</vt:lpstr>
      <vt:lpstr>Wingdings</vt:lpstr>
      <vt:lpstr>华文楷体</vt:lpstr>
      <vt:lpstr>微软雅黑</vt:lpstr>
      <vt:lpstr>Calibri</vt:lpstr>
      <vt:lpstr>幼圆</vt:lpstr>
      <vt:lpstr>Arial Unicode MS</vt:lpstr>
      <vt:lpstr>Times New Roman</vt:lpstr>
      <vt:lpstr>Bodoni MT Black</vt:lpstr>
      <vt:lpstr>方正姚体</vt:lpstr>
      <vt:lpstr>黑体</vt:lpstr>
      <vt:lpstr>Calibri Light</vt:lpstr>
      <vt:lpstr>华文细黑</vt:lpstr>
      <vt:lpstr>华文仿宋</vt:lpstr>
      <vt:lpstr>华文彩云</vt:lpstr>
      <vt:lpstr>华文新魏</vt:lpstr>
      <vt:lpstr>华文中宋</vt:lpstr>
      <vt:lpstr>华文宋体</vt:lpstr>
      <vt:lpstr>华文琥珀</vt:lpstr>
      <vt:lpstr>A000120140530A99PPBG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天锐绿盾Linux部署流程</vt:lpstr>
      <vt:lpstr>1 需求调研</vt:lpstr>
      <vt:lpstr>2 定制打包</vt:lpstr>
      <vt:lpstr>3 新建linux操作员类型</vt:lpstr>
      <vt:lpstr>5.50版本修改配置文件</vt:lpstr>
      <vt:lpstr>4 安装终端</vt:lpstr>
      <vt:lpstr>4.1安装linux在线终端</vt:lpstr>
      <vt:lpstr>配置ip和端口号</vt:lpstr>
      <vt:lpstr>4.2安装linux离线终端</vt:lpstr>
      <vt:lpstr>PowerPoint 演示文稿</vt:lpstr>
      <vt:lpstr>PowerPoint 演示文稿</vt:lpstr>
      <vt:lpstr>离线模式控制台配置</vt:lpstr>
      <vt:lpstr>添加操作员</vt:lpstr>
      <vt:lpstr>5 加密测试</vt:lpstr>
      <vt:lpstr>查看错误日志</vt:lpstr>
      <vt:lpstr>6 注意事项</vt:lpstr>
      <vt:lpstr>PowerPoint 演示文稿</vt:lpstr>
      <vt:lpstr>天锐绿盾Mac部署流程</vt:lpstr>
      <vt:lpstr>PowerPoint 演示文稿</vt:lpstr>
      <vt:lpstr>2 新建mac操作员类型</vt:lpstr>
      <vt:lpstr>PowerPoint 演示文稿</vt:lpstr>
      <vt:lpstr>PowerPoint 演示文稿</vt:lpstr>
      <vt:lpstr>PowerPoint 演示文稿</vt:lpstr>
      <vt:lpstr>PowerPoint 演示文稿</vt:lpstr>
      <vt:lpstr>双击安装dmg格式文件，选择.pkg</vt:lpstr>
      <vt:lpstr>输入服务器ip，点击connect</vt:lpstr>
      <vt:lpstr>点击install，输入mac的密码</vt:lpstr>
      <vt:lpstr>安装后状态</vt:lpstr>
      <vt:lpstr>4 MAC加解密操作</vt:lpstr>
      <vt:lpstr>4 文件右键操作</vt:lpstr>
      <vt:lpstr>5 常见问题及注意事项</vt:lpstr>
      <vt:lpstr>5 常见问题及注意事项</vt:lpstr>
      <vt:lpstr>5 常见问题及注意事项</vt:lpstr>
      <vt:lpstr>5 常见问题及注意事项</vt:lpstr>
      <vt:lpstr>5 常见问题及注意事项</vt:lpstr>
      <vt:lpstr>5 常见问题及注意事项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364</cp:revision>
  <dcterms:created xsi:type="dcterms:W3CDTF">2015-05-05T08:02:00Z</dcterms:created>
  <dcterms:modified xsi:type="dcterms:W3CDTF">2020-09-27T04:29:09Z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